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60" r:id="rId4"/>
    <p:sldId id="259" r:id="rId5"/>
    <p:sldId id="258" r:id="rId6"/>
    <p:sldId id="262" r:id="rId7"/>
    <p:sldId id="301" r:id="rId8"/>
    <p:sldId id="261" r:id="rId9"/>
    <p:sldId id="263" r:id="rId10"/>
    <p:sldId id="304" r:id="rId11"/>
    <p:sldId id="305" r:id="rId12"/>
    <p:sldId id="272" r:id="rId13"/>
    <p:sldId id="303" r:id="rId14"/>
    <p:sldId id="264" r:id="rId15"/>
    <p:sldId id="281" r:id="rId16"/>
    <p:sldId id="282" r:id="rId17"/>
    <p:sldId id="286" r:id="rId18"/>
    <p:sldId id="265" r:id="rId19"/>
    <p:sldId id="267" r:id="rId20"/>
    <p:sldId id="268" r:id="rId21"/>
    <p:sldId id="269" r:id="rId22"/>
    <p:sldId id="270" r:id="rId23"/>
    <p:sldId id="271" r:id="rId24"/>
    <p:sldId id="294" r:id="rId25"/>
    <p:sldId id="266" r:id="rId26"/>
    <p:sldId id="292" r:id="rId27"/>
    <p:sldId id="295" r:id="rId28"/>
    <p:sldId id="302" r:id="rId29"/>
    <p:sldId id="300" r:id="rId30"/>
    <p:sldId id="296" r:id="rId31"/>
    <p:sldId id="307" r:id="rId32"/>
    <p:sldId id="308" r:id="rId33"/>
    <p:sldId id="297" r:id="rId34"/>
    <p:sldId id="278" r:id="rId35"/>
    <p:sldId id="276" r:id="rId36"/>
    <p:sldId id="299" r:id="rId37"/>
    <p:sldId id="279" r:id="rId38"/>
    <p:sldId id="283" r:id="rId39"/>
    <p:sldId id="275" r:id="rId40"/>
    <p:sldId id="284" r:id="rId41"/>
    <p:sldId id="290" r:id="rId42"/>
    <p:sldId id="291" r:id="rId43"/>
    <p:sldId id="287" r:id="rId44"/>
    <p:sldId id="288" r:id="rId45"/>
    <p:sldId id="289" r:id="rId46"/>
    <p:sldId id="298" r:id="rId47"/>
    <p:sldId id="277" r:id="rId48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34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0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8DEAE4E-E6E3-4E6E-A844-84D7533AED6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3422280-9F87-4DCF-9431-C7E73B636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CAC25739-4DDF-41E6-816C-FF6514D958B2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3CC0-33FF-4FD8-9DB4-394F9A4C4592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D6E28-0C9A-4A4F-898C-2D9AE10A18BA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40EE2-5E6B-452F-BE78-4AC627FCE10A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4FF50-D8AE-4DDC-9FE5-D8AEE53739E6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DD44A-C724-40E7-8984-A68540A61177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2E0D-0681-4022-99BB-FAE1221A5E21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6433-0C37-4FBC-A0AE-3AAEEDD49818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583C0-C538-44E3-BDAD-C8E925A3A63B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79D5B-A6A1-461E-9092-15CFE8E99477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06269" y="115888"/>
            <a:ext cx="1245464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48A2401-0315-6293-8C64-C420DC7634DE}"/>
              </a:ext>
            </a:extLst>
          </p:cNvPr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o-LA" sz="2800" b="1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ບົດລາຍງານຜົນໄດ້ຮັບ 7 ປີ</a:t>
            </a:r>
            <a:endParaRPr lang="en-US" sz="2800" b="1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A2C7A16-FB38-674F-A406-DC027E9A9BFF}"/>
              </a:ext>
            </a:extLst>
          </p:cNvPr>
          <p:cNvSpPr/>
          <p:nvPr userDrawn="1"/>
        </p:nvSpPr>
        <p:spPr>
          <a:xfrm>
            <a:off x="10397765" y="70876"/>
            <a:ext cx="1353968" cy="4734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lo-LA" sz="18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ໜ້າ </a:t>
            </a:r>
            <a:endParaRPr lang="en-US" sz="18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CBEF-3632-40EB-93CD-3ADBB96E657A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46CBA-68F1-4BA9-AF68-AE07399BB6F6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57FD7-5EC1-434F-8DC5-F0014B5287DB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5BDF-B743-4A43-AF27-A908339D6DD0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38FF-D1B0-443D-AA30-86A410D9C5D1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7D32-B784-4B7B-9B58-E8717ED5C445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5ED6-9D60-4492-ADFC-90819C807FC8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C586A5A-9904-468B-8DDF-065EB47C7C80}" type="datetime1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56.jpeg"/><Relationship Id="rId18" Type="http://schemas.openxmlformats.org/officeDocument/2006/relationships/image" Target="../media/image72.png"/><Relationship Id="rId26" Type="http://schemas.openxmlformats.org/officeDocument/2006/relationships/image" Target="../media/image79.png"/><Relationship Id="rId3" Type="http://schemas.openxmlformats.org/officeDocument/2006/relationships/image" Target="../media/image62.png"/><Relationship Id="rId21" Type="http://schemas.openxmlformats.org/officeDocument/2006/relationships/image" Target="../media/image57.png"/><Relationship Id="rId34" Type="http://schemas.openxmlformats.org/officeDocument/2006/relationships/image" Target="../media/image84.jpeg"/><Relationship Id="rId7" Type="http://schemas.openxmlformats.org/officeDocument/2006/relationships/image" Target="../media/image53.png"/><Relationship Id="rId12" Type="http://schemas.openxmlformats.org/officeDocument/2006/relationships/image" Target="../media/image4.jpeg"/><Relationship Id="rId17" Type="http://schemas.openxmlformats.org/officeDocument/2006/relationships/image" Target="../media/image71.png"/><Relationship Id="rId25" Type="http://schemas.openxmlformats.org/officeDocument/2006/relationships/image" Target="../media/image78.png"/><Relationship Id="rId33" Type="http://schemas.openxmlformats.org/officeDocument/2006/relationships/image" Target="../media/image83.png"/><Relationship Id="rId2" Type="http://schemas.openxmlformats.org/officeDocument/2006/relationships/image" Target="../media/image61.png"/><Relationship Id="rId16" Type="http://schemas.openxmlformats.org/officeDocument/2006/relationships/image" Target="../media/image70.png"/><Relationship Id="rId20" Type="http://schemas.openxmlformats.org/officeDocument/2006/relationships/image" Target="../media/image74.jpe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24" Type="http://schemas.openxmlformats.org/officeDocument/2006/relationships/image" Target="../media/image77.png"/><Relationship Id="rId32" Type="http://schemas.openxmlformats.org/officeDocument/2006/relationships/image" Target="../media/image82.jpeg"/><Relationship Id="rId5" Type="http://schemas.openxmlformats.org/officeDocument/2006/relationships/image" Target="../media/image63.png"/><Relationship Id="rId15" Type="http://schemas.openxmlformats.org/officeDocument/2006/relationships/image" Target="../media/image69.jpeg"/><Relationship Id="rId23" Type="http://schemas.openxmlformats.org/officeDocument/2006/relationships/image" Target="../media/image76.jpeg"/><Relationship Id="rId28" Type="http://schemas.openxmlformats.org/officeDocument/2006/relationships/image" Target="../media/image51.jpeg"/><Relationship Id="rId36" Type="http://schemas.openxmlformats.org/officeDocument/2006/relationships/image" Target="../media/image86.png"/><Relationship Id="rId10" Type="http://schemas.openxmlformats.org/officeDocument/2006/relationships/image" Target="../media/image67.png"/><Relationship Id="rId19" Type="http://schemas.openxmlformats.org/officeDocument/2006/relationships/image" Target="../media/image73.jpeg"/><Relationship Id="rId31" Type="http://schemas.openxmlformats.org/officeDocument/2006/relationships/image" Target="../media/image81.jpeg"/><Relationship Id="rId4" Type="http://schemas.openxmlformats.org/officeDocument/2006/relationships/image" Target="../media/image50.png"/><Relationship Id="rId9" Type="http://schemas.openxmlformats.org/officeDocument/2006/relationships/image" Target="../media/image66.png"/><Relationship Id="rId14" Type="http://schemas.openxmlformats.org/officeDocument/2006/relationships/image" Target="../media/image58.jpeg"/><Relationship Id="rId22" Type="http://schemas.openxmlformats.org/officeDocument/2006/relationships/image" Target="../media/image75.jpeg"/><Relationship Id="rId27" Type="http://schemas.openxmlformats.org/officeDocument/2006/relationships/image" Target="../media/image55.jpeg"/><Relationship Id="rId30" Type="http://schemas.openxmlformats.org/officeDocument/2006/relationships/image" Target="../media/image52.jpeg"/><Relationship Id="rId35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0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7.pn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hyperlink" Target="https://www.youtube.com/channel/UCVPMho0qNoEAT_7jCwAkKNg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hyperlink" Target="https://www.pfhalaos.org/" TargetMode="External"/><Relationship Id="rId5" Type="http://schemas.openxmlformats.org/officeDocument/2006/relationships/image" Target="../media/image114.png"/><Relationship Id="rId10" Type="http://schemas.openxmlformats.org/officeDocument/2006/relationships/hyperlink" Target="https://www.facebook.com/page/pfhalaos" TargetMode="External"/><Relationship Id="rId4" Type="http://schemas.openxmlformats.org/officeDocument/2006/relationships/image" Target="../media/image113.png"/><Relationship Id="rId9" Type="http://schemas.openxmlformats.org/officeDocument/2006/relationships/hyperlink" Target="https://www.facebook.com/pfhalaos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32E6E0-B332-697E-A0DD-22B531B90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350" y="1964267"/>
            <a:ext cx="10391775" cy="2372783"/>
          </a:xfrm>
        </p:spPr>
        <p:txBody>
          <a:bodyPr>
            <a:normAutofit fontScale="90000"/>
          </a:bodyPr>
          <a:lstStyle/>
          <a:p>
            <a:pPr algn="ctr"/>
            <a:r>
              <a:rPr lang="lo-LA" sz="6000" b="1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ບົດລາຍງານຜົນໄດ້ຮັບ</a:t>
            </a:r>
            <a:r>
              <a:rPr lang="en-US" sz="6000" b="1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/>
            </a:r>
            <a:br>
              <a:rPr lang="en-US" sz="6000" b="1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</a:b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/>
            </a:r>
            <a:b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</a:br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ຕໍ່ກັບຍຸດທະສາດ 7 ປີ ສສສຄ </a:t>
            </a:r>
            <a:endParaRPr lang="en-US" dirty="0">
              <a:solidFill>
                <a:srgbClr val="FFC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A5DDF9C-D0FB-7503-A6A7-9F7B0D4F4B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350" y="4385732"/>
            <a:ext cx="10391775" cy="140546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2016-2022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5E6DFD5E-5DF1-DEAC-5034-5E1F62B1C0EC}"/>
              </a:ext>
            </a:extLst>
          </p:cNvPr>
          <p:cNvCxnSpPr/>
          <p:nvPr/>
        </p:nvCxnSpPr>
        <p:spPr>
          <a:xfrm>
            <a:off x="1255260" y="3847634"/>
            <a:ext cx="14351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5C34CB18-0F8D-7A8F-40B7-CB63C4A188AF}"/>
              </a:ext>
            </a:extLst>
          </p:cNvPr>
          <p:cNvCxnSpPr/>
          <p:nvPr/>
        </p:nvCxnSpPr>
        <p:spPr>
          <a:xfrm>
            <a:off x="1255260" y="4019084"/>
            <a:ext cx="14351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7193CD2D-4470-CD60-CF0C-F0ADDE7BC0C0}"/>
              </a:ext>
            </a:extLst>
          </p:cNvPr>
          <p:cNvCxnSpPr/>
          <p:nvPr/>
        </p:nvCxnSpPr>
        <p:spPr>
          <a:xfrm>
            <a:off x="9232901" y="3862140"/>
            <a:ext cx="14351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DD19C82-7429-A512-5C8B-CE79138B33A4}"/>
              </a:ext>
            </a:extLst>
          </p:cNvPr>
          <p:cNvCxnSpPr/>
          <p:nvPr/>
        </p:nvCxnSpPr>
        <p:spPr>
          <a:xfrm>
            <a:off x="9232901" y="4027240"/>
            <a:ext cx="14351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Logo IPP_0">
            <a:extLst>
              <a:ext uri="{FF2B5EF4-FFF2-40B4-BE49-F238E27FC236}">
                <a16:creationId xmlns="" xmlns:a16="http://schemas.microsoft.com/office/drawing/2014/main" id="{28E9FD1F-79C0-3E45-A086-92862417C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85" y="5307259"/>
            <a:ext cx="2997714" cy="8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M:\DATA1\MA documents\Logo\Log.jpg">
            <a:extLst>
              <a:ext uri="{FF2B5EF4-FFF2-40B4-BE49-F238E27FC236}">
                <a16:creationId xmlns="" xmlns:a16="http://schemas.microsoft.com/office/drawing/2014/main" id="{AF4B49D4-A3FC-E358-3206-D8F48FB45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r="14241" b="8864"/>
          <a:stretch>
            <a:fillRect/>
          </a:stretch>
        </p:blipFill>
        <p:spPr bwMode="auto">
          <a:xfrm>
            <a:off x="3923404" y="5307259"/>
            <a:ext cx="1244213" cy="86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433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7A84ED-F301-2B27-10D9-ACD3E37BB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ຄະນະກວດກາ ແລະ ທີ່ປຶກສາ ສສສຄ</a:t>
            </a:r>
            <a:r>
              <a:rPr lang="lo-LA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secretaries and controlling committee</a:t>
            </a:r>
            <a:r>
              <a:rPr lang="lo-LA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421C31B-E93F-AE90-545C-712D72614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9275285-4D02-B47F-A5B3-DFADA2F53BFD}"/>
              </a:ext>
            </a:extLst>
          </p:cNvPr>
          <p:cNvSpPr/>
          <p:nvPr/>
        </p:nvSpPr>
        <p:spPr>
          <a:xfrm>
            <a:off x="1006148" y="3114398"/>
            <a:ext cx="1501630" cy="1456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C8FBD86-5630-2AB0-4899-32192FF11593}"/>
              </a:ext>
            </a:extLst>
          </p:cNvPr>
          <p:cNvSpPr txBox="1"/>
          <p:nvPr/>
        </p:nvSpPr>
        <p:spPr>
          <a:xfrm>
            <a:off x="762867" y="4745031"/>
            <a:ext cx="240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 ນາງ ດຣ ລັດທິພອນ ອູລາ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5E7BFC8E-4647-01C4-AE73-2EE3FA62D2DF}"/>
              </a:ext>
            </a:extLst>
          </p:cNvPr>
          <p:cNvSpPr/>
          <p:nvPr/>
        </p:nvSpPr>
        <p:spPr>
          <a:xfrm>
            <a:off x="3716817" y="3114398"/>
            <a:ext cx="1501630" cy="1456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892CE25-C187-2599-221D-F720B0FBE78D}"/>
              </a:ext>
            </a:extLst>
          </p:cNvPr>
          <p:cNvSpPr txBox="1"/>
          <p:nvPr/>
        </p:nvSpPr>
        <p:spPr>
          <a:xfrm>
            <a:off x="3086553" y="4745031"/>
            <a:ext cx="266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 ນາງ ດວງຈັນ ສິຫາລາດຊະວົງ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EF9A720-208A-507E-5BD9-45599D58A8B5}"/>
              </a:ext>
            </a:extLst>
          </p:cNvPr>
          <p:cNvSpPr/>
          <p:nvPr/>
        </p:nvSpPr>
        <p:spPr>
          <a:xfrm>
            <a:off x="6407549" y="3114398"/>
            <a:ext cx="1501630" cy="1456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B180A29-FB7C-50DB-35A9-94CE0FDA4ED5}"/>
              </a:ext>
            </a:extLst>
          </p:cNvPr>
          <p:cNvSpPr txBox="1"/>
          <p:nvPr/>
        </p:nvSpPr>
        <p:spPr>
          <a:xfrm>
            <a:off x="6096000" y="4774995"/>
            <a:ext cx="2124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ດຣ ສິຣິສຸກ ສຸກສະຫວັດ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F31D3C47-DC7E-2ED1-C418-666D6CC77A79}"/>
              </a:ext>
            </a:extLst>
          </p:cNvPr>
          <p:cNvSpPr/>
          <p:nvPr/>
        </p:nvSpPr>
        <p:spPr>
          <a:xfrm>
            <a:off x="8586190" y="3148327"/>
            <a:ext cx="1501630" cy="1456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5B74307-C085-59AF-4FCD-97D949B897DB}"/>
              </a:ext>
            </a:extLst>
          </p:cNvPr>
          <p:cNvSpPr txBox="1"/>
          <p:nvPr/>
        </p:nvSpPr>
        <p:spPr>
          <a:xfrm>
            <a:off x="8145710" y="4774995"/>
            <a:ext cx="2461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 ນາງ ດຣ ຄໍາຜີວ ສີມາໂນວົງ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BA6735D-FEE1-1D00-90DE-D6A54E1F12C1}"/>
              </a:ext>
            </a:extLst>
          </p:cNvPr>
          <p:cNvSpPr txBox="1"/>
          <p:nvPr/>
        </p:nvSpPr>
        <p:spPr>
          <a:xfrm>
            <a:off x="1313121" y="2181754"/>
            <a:ext cx="3715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28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ຄະນະກອງເລຂາ</a:t>
            </a:r>
            <a:endParaRPr lang="en-US" sz="28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FF3E2EF-9243-F076-7015-9BA2068D3BC4}"/>
              </a:ext>
            </a:extLst>
          </p:cNvPr>
          <p:cNvSpPr txBox="1"/>
          <p:nvPr/>
        </p:nvSpPr>
        <p:spPr>
          <a:xfrm>
            <a:off x="6128574" y="2181754"/>
            <a:ext cx="3715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28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ຄະນະກວດກາ</a:t>
            </a:r>
            <a:endParaRPr lang="en-US" sz="28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52E9F59B-1262-855F-58F1-265DB6985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27645" r="83876" b="57676"/>
          <a:stretch/>
        </p:blipFill>
        <p:spPr>
          <a:xfrm>
            <a:off x="6434236" y="2935202"/>
            <a:ext cx="1552256" cy="16781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55E4ADD-61E8-4FB1-C40B-8F371DF51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t="38681" r="83142" b="47186"/>
          <a:stretch/>
        </p:blipFill>
        <p:spPr>
          <a:xfrm>
            <a:off x="8596296" y="2926477"/>
            <a:ext cx="1481418" cy="16781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A9E9EB0-4EC1-F347-B4DF-A7F1EEA796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3" t="18721" r="13906" b="51343"/>
          <a:stretch/>
        </p:blipFill>
        <p:spPr>
          <a:xfrm>
            <a:off x="3727888" y="2926477"/>
            <a:ext cx="1501628" cy="1809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3118058-B845-575B-90F7-2D24C4C588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138" t="33812" r="2991" b="44954"/>
          <a:stretch/>
        </p:blipFill>
        <p:spPr>
          <a:xfrm>
            <a:off x="935803" y="2952073"/>
            <a:ext cx="1602981" cy="17579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76050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7A84ED-F301-2B27-10D9-ACD3E37BB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ທີ່ປຶກສາ ສສສຄ</a:t>
            </a:r>
            <a:r>
              <a:rPr lang="lo-LA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advisory group</a:t>
            </a:r>
            <a:r>
              <a:rPr lang="lo-LA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421C31B-E93F-AE90-545C-712D72614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9275285-4D02-B47F-A5B3-DFADA2F53BFD}"/>
              </a:ext>
            </a:extLst>
          </p:cNvPr>
          <p:cNvSpPr/>
          <p:nvPr/>
        </p:nvSpPr>
        <p:spPr>
          <a:xfrm>
            <a:off x="2259016" y="2973720"/>
            <a:ext cx="1501630" cy="1456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C8FBD86-5630-2AB0-4899-32192FF11593}"/>
              </a:ext>
            </a:extLst>
          </p:cNvPr>
          <p:cNvSpPr txBox="1"/>
          <p:nvPr/>
        </p:nvSpPr>
        <p:spPr>
          <a:xfrm>
            <a:off x="1717394" y="4586306"/>
            <a:ext cx="2607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 ນາງ ສິຣິວັນ ຄົນທະປານ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5E7BFC8E-4647-01C4-AE73-2EE3FA62D2DF}"/>
              </a:ext>
            </a:extLst>
          </p:cNvPr>
          <p:cNvSpPr/>
          <p:nvPr/>
        </p:nvSpPr>
        <p:spPr>
          <a:xfrm>
            <a:off x="5143357" y="2938915"/>
            <a:ext cx="1501630" cy="1456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892CE25-C187-2599-221D-F720B0FBE78D}"/>
              </a:ext>
            </a:extLst>
          </p:cNvPr>
          <p:cNvSpPr txBox="1"/>
          <p:nvPr/>
        </p:nvSpPr>
        <p:spPr>
          <a:xfrm>
            <a:off x="4803109" y="4564278"/>
            <a:ext cx="2204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 ນາງລາວັນ ສຸດທິສານ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B09BB898-D749-ACBB-8EAA-4D8ED8E0BC67}"/>
              </a:ext>
            </a:extLst>
          </p:cNvPr>
          <p:cNvSpPr/>
          <p:nvPr/>
        </p:nvSpPr>
        <p:spPr>
          <a:xfrm>
            <a:off x="8169403" y="2973720"/>
            <a:ext cx="1501630" cy="1456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BDDE50F-7818-A6F7-CA47-D3A301297722}"/>
              </a:ext>
            </a:extLst>
          </p:cNvPr>
          <p:cNvSpPr txBox="1"/>
          <p:nvPr/>
        </p:nvSpPr>
        <p:spPr>
          <a:xfrm>
            <a:off x="7552811" y="4577250"/>
            <a:ext cx="2530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 ນາງມິມາລາ</a:t>
            </a:r>
            <a:r>
              <a:rPr 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ປະທຸມຊາດ 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DE9300E-E3BE-0643-18B1-826BCAFB3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8" t="38409" r="28922" b="47478"/>
          <a:stretch/>
        </p:blipFill>
        <p:spPr>
          <a:xfrm>
            <a:off x="8135847" y="2836931"/>
            <a:ext cx="1501630" cy="17325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4" descr="No photo description available.">
            <a:extLst>
              <a:ext uri="{FF2B5EF4-FFF2-40B4-BE49-F238E27FC236}">
                <a16:creationId xmlns="" xmlns:a16="http://schemas.microsoft.com/office/drawing/2014/main" id="{4B8CAFD3-06F9-A294-87A1-F7938F536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6" t="35841" r="58134" b="44954"/>
          <a:stretch/>
        </p:blipFill>
        <p:spPr bwMode="auto">
          <a:xfrm>
            <a:off x="2259016" y="2751226"/>
            <a:ext cx="1523918" cy="16486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750A3C2-0F21-4B07-FF71-41E30A5ED2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91" t="33005" r="49052" b="40551"/>
          <a:stretch/>
        </p:blipFill>
        <p:spPr>
          <a:xfrm>
            <a:off x="5143357" y="2769819"/>
            <a:ext cx="1523918" cy="16554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22392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1683DE-9D58-B732-4194-DF1B16D58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816626" cy="1456267"/>
          </a:xfrm>
        </p:spPr>
        <p:txBody>
          <a:bodyPr/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ທີມບໍລິຫານງານພາຍໃນ ສສສຄ</a:t>
            </a:r>
            <a:r>
              <a:rPr lang="en-US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(Senior manager team)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D0CAC46-A918-3F8F-CE35-0DF4A59D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9B45A8C3-0804-7A68-28EF-9F3F880EEE48}"/>
              </a:ext>
            </a:extLst>
          </p:cNvPr>
          <p:cNvSpPr/>
          <p:nvPr/>
        </p:nvSpPr>
        <p:spPr>
          <a:xfrm>
            <a:off x="1174458" y="2065867"/>
            <a:ext cx="1501630" cy="1456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2C59B6-28D8-1262-7A1E-4658CB1CE04C}"/>
              </a:ext>
            </a:extLst>
          </p:cNvPr>
          <p:cNvSpPr txBox="1"/>
          <p:nvPr/>
        </p:nvSpPr>
        <p:spPr>
          <a:xfrm>
            <a:off x="1040233" y="3624044"/>
            <a:ext cx="1845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ດຣ ສຸພົນ ໄຊຍະວົງ,</a:t>
            </a:r>
          </a:p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ຜູ້ອໍານວຍການ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564032B2-8779-E7D4-AC97-1738E1861EA2}"/>
              </a:ext>
            </a:extLst>
          </p:cNvPr>
          <p:cNvSpPr/>
          <p:nvPr/>
        </p:nvSpPr>
        <p:spPr>
          <a:xfrm>
            <a:off x="3177857" y="2065867"/>
            <a:ext cx="1501630" cy="1456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2A8FA5C-6E89-EDA5-BDCA-05B31051CF3E}"/>
              </a:ext>
            </a:extLst>
          </p:cNvPr>
          <p:cNvSpPr txBox="1"/>
          <p:nvPr/>
        </p:nvSpPr>
        <p:spPr>
          <a:xfrm>
            <a:off x="2896133" y="3624043"/>
            <a:ext cx="2095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ດຣ ສຸດທິສຸກ ອິນທະວິໄລ,</a:t>
            </a:r>
          </a:p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ຮອງຜູ້ອໍານວຍການ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D2DF96A3-ED16-85E1-E979-9796F5DA34AA}"/>
              </a:ext>
            </a:extLst>
          </p:cNvPr>
          <p:cNvSpPr/>
          <p:nvPr/>
        </p:nvSpPr>
        <p:spPr>
          <a:xfrm>
            <a:off x="5098689" y="2094946"/>
            <a:ext cx="1501630" cy="1456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D0D1DE8-8CAE-9E0A-270F-4DEFB58F635A}"/>
              </a:ext>
            </a:extLst>
          </p:cNvPr>
          <p:cNvSpPr txBox="1"/>
          <p:nvPr/>
        </p:nvSpPr>
        <p:spPr>
          <a:xfrm>
            <a:off x="5012258" y="3638396"/>
            <a:ext cx="2018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 ແສງເພັດ ທະບັນດິດ,</a:t>
            </a:r>
          </a:p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ຜູ້ອໍານວຍການແຜນງານ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9FEDF462-CF30-2EF2-514C-C82F637F31BD}"/>
              </a:ext>
            </a:extLst>
          </p:cNvPr>
          <p:cNvSpPr/>
          <p:nvPr/>
        </p:nvSpPr>
        <p:spPr>
          <a:xfrm>
            <a:off x="7312895" y="2065867"/>
            <a:ext cx="1501630" cy="1456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E6FB6DD-0C42-69E5-A52F-5FA20B634B89}"/>
              </a:ext>
            </a:extLst>
          </p:cNvPr>
          <p:cNvSpPr txBox="1"/>
          <p:nvPr/>
        </p:nvSpPr>
        <p:spPr>
          <a:xfrm>
            <a:off x="6827343" y="3640236"/>
            <a:ext cx="2472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ດຣ ບົວວັນ ສົມສະໜິດ,</a:t>
            </a:r>
          </a:p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ຜູ້ບໍລິຫານວິຊາການ/ບໍລິການ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165D58C-32DA-9F2F-60EE-286EB3ADD0D2}"/>
              </a:ext>
            </a:extLst>
          </p:cNvPr>
          <p:cNvSpPr/>
          <p:nvPr/>
        </p:nvSpPr>
        <p:spPr>
          <a:xfrm>
            <a:off x="9436845" y="2032514"/>
            <a:ext cx="1501630" cy="1456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84A12EA0-7336-BF4C-892C-516D61F7064B}"/>
              </a:ext>
            </a:extLst>
          </p:cNvPr>
          <p:cNvSpPr/>
          <p:nvPr/>
        </p:nvSpPr>
        <p:spPr>
          <a:xfrm>
            <a:off x="2273417" y="4352177"/>
            <a:ext cx="1501630" cy="1456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AA806A5-37F3-DF31-0E64-AE3D8723E781}"/>
              </a:ext>
            </a:extLst>
          </p:cNvPr>
          <p:cNvSpPr txBox="1"/>
          <p:nvPr/>
        </p:nvSpPr>
        <p:spPr>
          <a:xfrm>
            <a:off x="2139192" y="5838173"/>
            <a:ext cx="1845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ນາງສົມຈິງ ພັນທະສຸກ,</a:t>
            </a:r>
          </a:p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ຜູ້ບໍລິຫານຫ້ອງການ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FCA67932-A82F-1A11-A8B8-2DC56405BA9C}"/>
              </a:ext>
            </a:extLst>
          </p:cNvPr>
          <p:cNvSpPr/>
          <p:nvPr/>
        </p:nvSpPr>
        <p:spPr>
          <a:xfrm>
            <a:off x="4276816" y="4343028"/>
            <a:ext cx="1501630" cy="1456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6C8356A-2D41-3612-7645-4ED6390D10A9}"/>
              </a:ext>
            </a:extLst>
          </p:cNvPr>
          <p:cNvSpPr txBox="1"/>
          <p:nvPr/>
        </p:nvSpPr>
        <p:spPr>
          <a:xfrm>
            <a:off x="4037729" y="5877614"/>
            <a:ext cx="197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ນາງ ທິບພະຈັນ ມ</a:t>
            </a:r>
          </a:p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ຜູ້ບໍລິຫານສື່/ການຕະຫຼາດ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E427A8FC-DD34-4146-277C-763DDEF1DC07}"/>
              </a:ext>
            </a:extLst>
          </p:cNvPr>
          <p:cNvSpPr/>
          <p:nvPr/>
        </p:nvSpPr>
        <p:spPr>
          <a:xfrm>
            <a:off x="6369623" y="4294272"/>
            <a:ext cx="1501630" cy="1456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7B7E511-D586-9400-DAA3-E8E2044048A8}"/>
              </a:ext>
            </a:extLst>
          </p:cNvPr>
          <p:cNvSpPr txBox="1"/>
          <p:nvPr/>
        </p:nvSpPr>
        <p:spPr>
          <a:xfrm>
            <a:off x="6197648" y="5924905"/>
            <a:ext cx="1845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ຜູ້ບໍລິຫານສ້າງຄວາມເຂັ້ມແຂງແກ່ໄວໜຸ່ມ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2296E471-1D17-8831-004A-95110710EA9B}"/>
              </a:ext>
            </a:extLst>
          </p:cNvPr>
          <p:cNvSpPr/>
          <p:nvPr/>
        </p:nvSpPr>
        <p:spPr>
          <a:xfrm>
            <a:off x="8411854" y="4339295"/>
            <a:ext cx="1501630" cy="1456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E95E276-B288-6BF9-429C-F9FFE9B13D9B}"/>
              </a:ext>
            </a:extLst>
          </p:cNvPr>
          <p:cNvSpPr txBox="1"/>
          <p:nvPr/>
        </p:nvSpPr>
        <p:spPr>
          <a:xfrm>
            <a:off x="8239879" y="5909846"/>
            <a:ext cx="1845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ຜູ້ບໍລິຫານສ້າງຄູ່ຮ່ວມງານ ແລະ ລະດົມທຶນ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65904C5-524B-141C-DE01-B47AC0E391FC}"/>
              </a:ext>
            </a:extLst>
          </p:cNvPr>
          <p:cNvSpPr txBox="1"/>
          <p:nvPr/>
        </p:nvSpPr>
        <p:spPr>
          <a:xfrm>
            <a:off x="9029692" y="3624043"/>
            <a:ext cx="2472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ນາງ ເທບອັກສອນ ແສງສະຫວັດ,</a:t>
            </a:r>
          </a:p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ຜູ້ບໍລິຫານບັນຊີ/ການເງິນ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pic>
        <p:nvPicPr>
          <p:cNvPr id="2050" name="Picture 2" descr="No photo description available.">
            <a:extLst>
              <a:ext uri="{FF2B5EF4-FFF2-40B4-BE49-F238E27FC236}">
                <a16:creationId xmlns="" xmlns:a16="http://schemas.microsoft.com/office/drawing/2014/main" id="{FB9A0C32-40E4-F248-428D-81022BC71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9" r="56765" b="42019"/>
          <a:stretch/>
        </p:blipFill>
        <p:spPr bwMode="auto">
          <a:xfrm>
            <a:off x="1064005" y="1836545"/>
            <a:ext cx="1800316" cy="17419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photo description available.">
            <a:extLst>
              <a:ext uri="{FF2B5EF4-FFF2-40B4-BE49-F238E27FC236}">
                <a16:creationId xmlns="" xmlns:a16="http://schemas.microsoft.com/office/drawing/2014/main" id="{CF32B4D2-020C-F5F7-0DA9-FAE1CC76D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 t="9908" r="56198" b="49489"/>
          <a:stretch/>
        </p:blipFill>
        <p:spPr bwMode="auto">
          <a:xfrm>
            <a:off x="3004046" y="1836544"/>
            <a:ext cx="1783483" cy="17483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 photo description available.">
            <a:extLst>
              <a:ext uri="{FF2B5EF4-FFF2-40B4-BE49-F238E27FC236}">
                <a16:creationId xmlns="" xmlns:a16="http://schemas.microsoft.com/office/drawing/2014/main" id="{7BAC9ED1-081C-D532-63B4-C30EA8616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1743" r="53017" b="50000"/>
          <a:stretch/>
        </p:blipFill>
        <p:spPr bwMode="auto">
          <a:xfrm>
            <a:off x="7050932" y="1818955"/>
            <a:ext cx="1763593" cy="17483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o photo description available.">
            <a:extLst>
              <a:ext uri="{FF2B5EF4-FFF2-40B4-BE49-F238E27FC236}">
                <a16:creationId xmlns="" xmlns:a16="http://schemas.microsoft.com/office/drawing/2014/main" id="{7A2DB5F6-2A2A-1761-1E28-6DEF32B2F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13089" r="57176" b="46974"/>
          <a:stretch/>
        </p:blipFill>
        <p:spPr bwMode="auto">
          <a:xfrm>
            <a:off x="4177310" y="4223170"/>
            <a:ext cx="1664821" cy="16434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o photo description available.">
            <a:extLst>
              <a:ext uri="{FF2B5EF4-FFF2-40B4-BE49-F238E27FC236}">
                <a16:creationId xmlns="" xmlns:a16="http://schemas.microsoft.com/office/drawing/2014/main" id="{2E3A9720-FE56-4829-D079-571380C1D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t="8889" r="57054" b="51437"/>
          <a:stretch/>
        </p:blipFill>
        <p:spPr bwMode="auto">
          <a:xfrm>
            <a:off x="2235042" y="4203063"/>
            <a:ext cx="1653877" cy="15924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o photo description available.">
            <a:extLst>
              <a:ext uri="{FF2B5EF4-FFF2-40B4-BE49-F238E27FC236}">
                <a16:creationId xmlns="" xmlns:a16="http://schemas.microsoft.com/office/drawing/2014/main" id="{7F0FD3E1-F4B3-3E36-9C1C-7168C2F40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19082" r="57030" b="46974"/>
          <a:stretch/>
        </p:blipFill>
        <p:spPr bwMode="auto">
          <a:xfrm>
            <a:off x="4991635" y="1852470"/>
            <a:ext cx="1831343" cy="16813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No photo description available.">
            <a:extLst>
              <a:ext uri="{FF2B5EF4-FFF2-40B4-BE49-F238E27FC236}">
                <a16:creationId xmlns="" xmlns:a16="http://schemas.microsoft.com/office/drawing/2014/main" id="{94AB37D8-F714-8C28-75B5-9A93DAD78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9" r="56443" b="35168"/>
          <a:stretch/>
        </p:blipFill>
        <p:spPr bwMode="auto">
          <a:xfrm>
            <a:off x="9259667" y="1826102"/>
            <a:ext cx="1825672" cy="17483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061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4" descr="https://scontent.fvte2-2.fna.fbcdn.net/v/t1.15752-9/43626204_2099891343659220_615339049669885952_n.jpg?_nc_cat=110&amp;oh=c38217734bbb741fc97d71ed9694f818&amp;oe=5C48CFB8">
            <a:extLst>
              <a:ext uri="{FF2B5EF4-FFF2-40B4-BE49-F238E27FC236}">
                <a16:creationId xmlns="" xmlns:a16="http://schemas.microsoft.com/office/drawing/2014/main" id="{9AA1F21C-D5FC-8CFC-261A-858DB626D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/>
          <a:stretch/>
        </p:blipFill>
        <p:spPr bwMode="auto">
          <a:xfrm>
            <a:off x="7752473" y="1597202"/>
            <a:ext cx="3294504" cy="244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5F873D-FF9C-7E54-ED37-42A574718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ສສສຄ</a:t>
            </a:r>
            <a:r>
              <a:rPr lang="en-US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ສາຂາບໍ່ແກ້ວ</a:t>
            </a:r>
            <a:r>
              <a:rPr lang="en-US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(PFHA </a:t>
            </a:r>
            <a:r>
              <a:rPr lang="en-US" sz="2800" dirty="0" err="1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Bokeo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branch)</a:t>
            </a:r>
            <a:b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ACB9435-2683-E19B-D5D5-7B9B8167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4" name="Picture 8" descr="https://scontent.fvte2-2.fna.fbcdn.net/v/t1.15752-9/43610542_2179395059014991_7202674088265908224_n.jpg?_nc_cat=104&amp;oh=7b0b592cdf792fecfff86480090ca5f0&amp;oe=5C497531">
            <a:extLst>
              <a:ext uri="{FF2B5EF4-FFF2-40B4-BE49-F238E27FC236}">
                <a16:creationId xmlns="" xmlns:a16="http://schemas.microsoft.com/office/drawing/2014/main" id="{717EA105-B533-E051-23A6-A9D08420A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4"/>
          <a:stretch/>
        </p:blipFill>
        <p:spPr bwMode="auto">
          <a:xfrm>
            <a:off x="1108075" y="4172924"/>
            <a:ext cx="4643438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https://scontent.fvte2-2.fna.fbcdn.net/v/t1.15752-9/43708958_704927546529928_1074785526822731776_n.jpg?_nc_cat=107&amp;oh=c323e6b1e788d549f34e4d2f0ccecaed&amp;oe=5C431C0F">
            <a:extLst>
              <a:ext uri="{FF2B5EF4-FFF2-40B4-BE49-F238E27FC236}">
                <a16:creationId xmlns="" xmlns:a16="http://schemas.microsoft.com/office/drawing/2014/main" id="{729C19B5-F946-F0BE-5453-0DD9C830A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r="6767"/>
          <a:stretch/>
        </p:blipFill>
        <p:spPr bwMode="auto">
          <a:xfrm>
            <a:off x="4529160" y="1597203"/>
            <a:ext cx="3133679" cy="244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s://scontent.fvte2-2.fna.fbcdn.net/v/t1.15752-9/43582827_1952512635043211_7448209375644090368_n.jpg?_nc_cat=101&amp;oh=e37562caa30c67411e666eed8ac47185&amp;oe=5C49602A">
            <a:extLst>
              <a:ext uri="{FF2B5EF4-FFF2-40B4-BE49-F238E27FC236}">
                <a16:creationId xmlns="" xmlns:a16="http://schemas.microsoft.com/office/drawing/2014/main" id="{15AF7BD1-7D62-1BAE-BB2E-510F9BE98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1" b="1"/>
          <a:stretch/>
        </p:blipFill>
        <p:spPr bwMode="auto">
          <a:xfrm>
            <a:off x="5901296" y="4172924"/>
            <a:ext cx="4788930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342D668-4DBC-A3D7-747B-63CBEA081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77" y="1597202"/>
            <a:ext cx="3613608" cy="244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78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79E211-79BD-4DAB-BCE4-61E511EDC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714375"/>
          </a:xfrm>
        </p:spPr>
        <p:txBody>
          <a:bodyPr/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ພາບລວມຍຸດທະສາດ 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(overall strategy) </a:t>
            </a:r>
            <a:r>
              <a:rPr lang="en-US" sz="2800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2016-2022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="" xmlns:a16="http://schemas.microsoft.com/office/drawing/2014/main" id="{27E70C67-C5BD-C221-E8B4-F81B9F89B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962" y="1341613"/>
            <a:ext cx="876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en-US" altLang="en-US" sz="1600" b="1" u="sng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ວິໄສທັດພວກເຮົາ</a:t>
            </a:r>
            <a:r>
              <a:rPr lang="en-US" altLang="en-US" sz="1600" b="1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: </a:t>
            </a:r>
            <a:r>
              <a:rPr lang="en-US" alt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“</a:t>
            </a:r>
            <a:r>
              <a:rPr lang="en-US" altLang="en-US" sz="16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ສະມາຄົມສົ່ງເສີມສຸຂະພາບຄອບຄົວ</a:t>
            </a:r>
            <a:r>
              <a:rPr lang="en-US" alt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</a:t>
            </a:r>
            <a:r>
              <a:rPr lang="en-US" altLang="en-US" sz="16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ສສສຄ</a:t>
            </a:r>
            <a:r>
              <a:rPr lang="en-US" alt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) </a:t>
            </a:r>
            <a:r>
              <a:rPr lang="en-US" altLang="en-US" sz="16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ປາດຖະໜາໃຫ</a:t>
            </a:r>
            <a:r>
              <a:rPr lang="en-US" alt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້ </a:t>
            </a:r>
            <a:r>
              <a:rPr lang="en-US" altLang="en-US" sz="16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ທຸກຄົນໃນສັງຄົມມີສຸຂະພາບແຂງແຮງ</a:t>
            </a:r>
            <a:r>
              <a:rPr lang="en-US" alt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6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ແລະມີຄວາມຜາສຸກ</a:t>
            </a:r>
            <a:r>
              <a:rPr lang="en-US" alt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6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ປະກອບສ່ວນໃຫ້ກັບ</a:t>
            </a:r>
            <a:r>
              <a:rPr lang="en-US" alt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6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ສປປລາວ</a:t>
            </a:r>
            <a:r>
              <a:rPr lang="en-US" alt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6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ຫຼຸດພົ້ນອອກຈາກສະຖານະພາບການເປັນປະເທດດ້ອຍພັດທະນາ</a:t>
            </a:r>
            <a:r>
              <a:rPr lang="en-US" alt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”</a:t>
            </a:r>
            <a:endParaRPr lang="en-US" altLang="en-US" sz="1600" b="1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="" xmlns:a16="http://schemas.microsoft.com/office/drawing/2014/main" id="{1118ED58-81A4-71C9-C903-B416BA989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362" y="2053433"/>
            <a:ext cx="2054225" cy="96601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altLang="en-US" sz="1000" b="1" u="sng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ຄາດໝາຍ</a:t>
            </a:r>
            <a:r>
              <a:rPr lang="en-US" altLang="en-US" sz="1000" b="1" u="sng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2</a:t>
            </a:r>
            <a:r>
              <a:rPr lang="en-US" altLang="en-US" sz="1000" u="sng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-</a:t>
            </a:r>
            <a:r>
              <a:rPr lang="en-US" alt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</a:p>
          <a:p>
            <a:pPr algn="ctr" eaLnBrk="1" hangingPunct="1">
              <a:spcAft>
                <a:spcPts val="1000"/>
              </a:spcAft>
            </a:pPr>
            <a:r>
              <a:rPr lang="en-US" alt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ໃຫ້ຄວາມຮູ້ຊາວໜຸ່ມ</a:t>
            </a:r>
            <a:r>
              <a:rPr lang="en-US" alt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ກ່ຽວກັບ</a:t>
            </a:r>
            <a:r>
              <a:rPr lang="en-US" alt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ສຸຂະພາບຈະເລີນພັນ</a:t>
            </a:r>
            <a:r>
              <a:rPr lang="en-US" alt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ໃຫ້ໄດ</a:t>
            </a:r>
            <a:r>
              <a:rPr lang="en-US" alt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້ 100,000 </a:t>
            </a:r>
            <a:r>
              <a:rPr lang="en-US" alt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ຄົນ</a:t>
            </a:r>
            <a:endParaRPr lang="en-US" altLang="en-US" sz="1000" dirty="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="" xmlns:a16="http://schemas.microsoft.com/office/drawing/2014/main" id="{1C2F5149-5B02-E06C-8063-1EF1FBB68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4750" y="2053433"/>
            <a:ext cx="2112962" cy="96601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altLang="en-US" sz="1000" b="1" u="sng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ຄາດໝາຍ</a:t>
            </a:r>
            <a:r>
              <a:rPr lang="en-US" altLang="en-US" sz="1000" b="1" u="sng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4</a:t>
            </a:r>
            <a:r>
              <a:rPr lang="en-US" alt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- </a:t>
            </a:r>
          </a:p>
          <a:p>
            <a:pPr algn="ctr" eaLnBrk="1" hangingPunct="1">
              <a:spcAft>
                <a:spcPts val="1000"/>
              </a:spcAft>
            </a:pPr>
            <a:r>
              <a:rPr lang="en-US" alt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ຈັດຕັ້ງປະຕິບັດໄດ້ຮັບໝາກຜົນສູງ</a:t>
            </a:r>
            <a:r>
              <a:rPr lang="en-US" alt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</a:t>
            </a:r>
            <a:r>
              <a:rPr lang="en-US" alt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ເຮັດໃຫ</a:t>
            </a:r>
            <a:r>
              <a:rPr lang="en-US" alt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້ </a:t>
            </a:r>
            <a:r>
              <a:rPr lang="en-US" alt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ສສສຄ</a:t>
            </a:r>
            <a:r>
              <a:rPr lang="en-US" alt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ໜ້າເຊື່ອຖື</a:t>
            </a:r>
            <a:endParaRPr lang="en-US" altLang="en-US" sz="1000" dirty="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="" xmlns:a16="http://schemas.microsoft.com/office/drawing/2014/main" id="{0C6E27C1-1FAA-CA58-6FD7-C4E6899B6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2962" y="2059783"/>
            <a:ext cx="1990725" cy="95966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altLang="en-US" sz="1000" b="1" u="sng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ຄາດໝາຍ1</a:t>
            </a:r>
            <a:r>
              <a:rPr lang="en-US" altLang="en-US" sz="1000" b="1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- </a:t>
            </a:r>
          </a:p>
          <a:p>
            <a:pPr algn="ctr" eaLnBrk="1" hangingPunct="1">
              <a:spcAft>
                <a:spcPts val="1000"/>
              </a:spcAft>
            </a:pPr>
            <a:r>
              <a:rPr lang="lo-LA" alt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ປະກອບສ່ວນ</a:t>
            </a:r>
            <a:r>
              <a:rPr lang="en-US" alt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ສ້າງ</a:t>
            </a:r>
            <a:r>
              <a:rPr lang="en-US" alt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/</a:t>
            </a:r>
            <a:r>
              <a:rPr lang="en-US" alt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ປັບປຸງ</a:t>
            </a:r>
            <a:r>
              <a:rPr lang="en-US" alt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ນະໂຍບາຍທີ່ກ່ຽວຂ້ອງ</a:t>
            </a:r>
            <a:r>
              <a:rPr lang="en-US" alt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ສຸຂະພາບຈະເລີນພັນໃຫ້ໄດ</a:t>
            </a:r>
            <a:r>
              <a:rPr lang="en-US" alt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້ 5 </a:t>
            </a:r>
            <a:r>
              <a:rPr lang="en-US" alt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ນະໂຍບາຍ</a:t>
            </a:r>
            <a:r>
              <a:rPr lang="en-US" alt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/</a:t>
            </a:r>
            <a:r>
              <a:rPr lang="en-US" alt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ກົດໝາຍ</a:t>
            </a:r>
            <a:endParaRPr lang="en-US" altLang="en-US" sz="1000" dirty="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6873AF7F-9BD4-6EF6-E1E6-D001D2B92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562" y="3165322"/>
            <a:ext cx="950913" cy="1683871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ເພີ້ມການເຂົ້າເຖິງການສຶກສາວິຖີທາງເພດ ແບບຄົບຊຸດ ໃຫ້ກັບຊາວໜຸ່ມທີ່ຢູ່ໃນເມືອງແລະຊົນນະບົດ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E8F833F8-18C6-F76F-6D1F-C951ED4A2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562" y="3158972"/>
            <a:ext cx="1014413" cy="1690221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Aft>
                <a:spcPts val="1000"/>
              </a:spcAft>
              <a:defRPr/>
            </a:pPr>
            <a:r>
              <a:rPr 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ເຮັດໃຫ້ມີບໍລິການໂດຍຜ່ານສະຖານທີ່ບໍລິການເຄືອຂ່າຍ</a:t>
            </a:r>
            <a:r>
              <a:rPr 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</a:t>
            </a:r>
            <a:r>
              <a:rPr 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 </a:t>
            </a:r>
            <a:r>
              <a:rPr 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ບໍລິການເຄື່ອນທີ</a:t>
            </a:r>
            <a:r>
              <a:rPr 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່ </a:t>
            </a:r>
            <a:r>
              <a:rPr 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ໂດຍຍົກສູງ</a:t>
            </a:r>
            <a:r>
              <a:rPr 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ບໍລິການ</a:t>
            </a:r>
            <a:r>
              <a:rPr 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IPES and QOC (MCH, AH, FP)</a:t>
            </a:r>
          </a:p>
          <a:p>
            <a:pPr algn="ctr" eaLnBrk="1" hangingPunct="1">
              <a:spcAft>
                <a:spcPts val="1000"/>
              </a:spcAft>
              <a:defRPr/>
            </a:pPr>
            <a:endParaRPr lang="en-US" sz="1000" dirty="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algn="ctr" eaLnBrk="1" hangingPunct="1">
              <a:spcAft>
                <a:spcPts val="1000"/>
              </a:spcAft>
              <a:defRPr/>
            </a:pPr>
            <a:endParaRPr lang="en-US" sz="1000" dirty="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="" xmlns:a16="http://schemas.microsoft.com/office/drawing/2014/main" id="{92F7164C-5AEE-C21D-544C-73B3F0B82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8487" y="3155797"/>
            <a:ext cx="965200" cy="1693396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ຍາດແຍ່ງການສະໜັບສະໜູນໃນການຈັດຕັ້ງປະຕິບັດ</a:t>
            </a:r>
            <a:r>
              <a:rPr lang="lo-LA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ນະ​ໂຍບາຍ</a:t>
            </a:r>
            <a:r>
              <a:rPr lang="en-US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/</a:t>
            </a:r>
            <a:r>
              <a:rPr lang="lo-LA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ກົດໝາຍ</a:t>
            </a:r>
            <a:r>
              <a:rPr lang="en-US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/</a:t>
            </a:r>
            <a:r>
              <a:rPr lang="lo-LA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ນິຕິ​ກໍາ ​</a:t>
            </a:r>
            <a:r>
              <a:rPr lang="en-US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ທີ່ກ່ຽວຂ້ອງກັບ</a:t>
            </a:r>
            <a:r>
              <a:rPr lang="lo-LA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SRHR 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="" xmlns:a16="http://schemas.microsoft.com/office/drawing/2014/main" id="{CA7E4EB7-71D2-1F9A-40DD-991B91DE3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4750" y="3158972"/>
            <a:ext cx="1042987" cy="168704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ປັບປຸງລະບົບພາຍໃນ ແລະຂະບວນການໃຫ້ມີປົກຄອງ/ຄຸ້ມຄອງປະຕິບັດທີ່ໄດ້ຮັບຜົນສູງສູງ</a:t>
            </a:r>
          </a:p>
          <a:p>
            <a:pPr algn="ctr" eaLnBrk="1" hangingPunct="1"/>
            <a:endParaRPr lang="en-US" altLang="en-US" sz="100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="" xmlns:a16="http://schemas.microsoft.com/office/drawing/2014/main" id="{8D12ECE3-D0AE-2294-263F-4F17D3401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1237" y="3158972"/>
            <a:ext cx="1006475" cy="168704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ເພີ້ມລາຍໄດ້ເປັນສອງເທົ່າ ໃນການລົງທຶນໃສ່ວຽກງານ SRHR</a:t>
            </a:r>
          </a:p>
          <a:p>
            <a:pPr algn="ctr" eaLnBrk="1" hangingPunct="1"/>
            <a:endParaRPr lang="en-US" altLang="en-US" sz="100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="" xmlns:a16="http://schemas.microsoft.com/office/drawing/2014/main" id="{D2F5F6D9-CE49-C706-4448-289F580DC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8000" y="3158972"/>
            <a:ext cx="996950" cy="1690221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ເພີ້ມອາສາສະມັກ/ຊາວໜຸ່ມ/ແມ່ຍິງ ແລະ ເຄືອຂ່າຍເຂົ້າໃນ ສສສຄ ເພື່ອສົ່ງເສີມວຽກງານ SRHR</a:t>
            </a:r>
          </a:p>
        </p:txBody>
      </p:sp>
      <p:sp>
        <p:nvSpPr>
          <p:cNvPr id="14" name="AutoShape 11">
            <a:extLst>
              <a:ext uri="{FF2B5EF4-FFF2-40B4-BE49-F238E27FC236}">
                <a16:creationId xmlns="" xmlns:a16="http://schemas.microsoft.com/office/drawing/2014/main" id="{B8AEB2B2-5D71-001B-06FE-B92F69210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337" y="2968472"/>
            <a:ext cx="342900" cy="190500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endParaRPr lang="en-US" altLang="en-US" sz="100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5" name="AutoShape 12">
            <a:extLst>
              <a:ext uri="{FF2B5EF4-FFF2-40B4-BE49-F238E27FC236}">
                <a16:creationId xmlns="" xmlns:a16="http://schemas.microsoft.com/office/drawing/2014/main" id="{5E2BB838-A990-8D0D-C324-A6DD6D5B7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7787" y="2968472"/>
            <a:ext cx="342900" cy="190500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endParaRPr lang="en-US" altLang="en-US" sz="100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7" name="AutoShape 14">
            <a:extLst>
              <a:ext uri="{FF2B5EF4-FFF2-40B4-BE49-F238E27FC236}">
                <a16:creationId xmlns="" xmlns:a16="http://schemas.microsoft.com/office/drawing/2014/main" id="{3BFE68E1-406C-A491-B774-02302DA59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8987" y="2968472"/>
            <a:ext cx="342900" cy="190500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endParaRPr lang="en-US" altLang="en-US" sz="100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8" name="AutoShape 15">
            <a:extLst>
              <a:ext uri="{FF2B5EF4-FFF2-40B4-BE49-F238E27FC236}">
                <a16:creationId xmlns="" xmlns:a16="http://schemas.microsoft.com/office/drawing/2014/main" id="{E199759F-2A23-29BA-C058-2296D0856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562" y="2059783"/>
            <a:ext cx="2054225" cy="96601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altLang="en-US" sz="1000" b="1" u="sng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ຄາດໝາຍ 3</a:t>
            </a:r>
            <a:r>
              <a:rPr lang="en-US" altLang="en-US" sz="1000" u="sng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-</a:t>
            </a:r>
            <a:r>
              <a:rPr lang="en-US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</a:p>
          <a:p>
            <a:pPr algn="ctr" eaLnBrk="1" hangingPunct="1">
              <a:spcAft>
                <a:spcPts val="1000"/>
              </a:spcAft>
            </a:pPr>
            <a:r>
              <a:rPr lang="en-US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ບໍລິການ ສຸຂະພາບຈະເລີນພັນທີ່ມີຄຸນນະພາບ ໃຫ້ໄດ້ 1 ລ້ານບໍລິການ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="" xmlns:a16="http://schemas.microsoft.com/office/drawing/2014/main" id="{FCED9A69-D02B-788A-6EB2-7221E20E3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4125" y="3155797"/>
            <a:ext cx="1079500" cy="169022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Aft>
                <a:spcPts val="1000"/>
              </a:spcAft>
              <a:defRPr/>
            </a:pPr>
            <a:r>
              <a:rPr 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ເພີ້ມການເຂົ້າເຖິງຂໍ້ມູນຂ່າວສານ</a:t>
            </a:r>
            <a:r>
              <a:rPr 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</a:t>
            </a:r>
            <a:r>
              <a:rPr 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ການບໍລິການ</a:t>
            </a:r>
            <a:r>
              <a:rPr 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ຜ່ານ</a:t>
            </a:r>
            <a:r>
              <a:rPr 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ການບໍລິການເຄື່ອນທີ</a:t>
            </a:r>
            <a:r>
              <a:rPr 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</a:t>
            </a:r>
            <a:r>
              <a:rPr 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ເຄືອຂ່າຍສຸຂະພາບ</a:t>
            </a:r>
            <a:r>
              <a:rPr 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</a:t>
            </a:r>
            <a:r>
              <a:rPr 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ບໍລິການ</a:t>
            </a:r>
            <a:r>
              <a:rPr 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ສສສຄ</a:t>
            </a:r>
            <a:r>
              <a:rPr 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ເອງ</a:t>
            </a:r>
            <a:r>
              <a:rPr 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ໃຫ້ບໍລິການ</a:t>
            </a:r>
            <a:r>
              <a:rPr lang="en-US" sz="10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IPES and QOC (MCH, AH, FP)</a:t>
            </a:r>
          </a:p>
          <a:p>
            <a:pPr algn="ctr" eaLnBrk="1" hangingPunct="1">
              <a:defRPr/>
            </a:pPr>
            <a:endParaRPr lang="en-US" sz="1000" dirty="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="" xmlns:a16="http://schemas.microsoft.com/office/drawing/2014/main" id="{DC8CF3E4-0965-965C-37FC-65B1D06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2962" y="3155797"/>
            <a:ext cx="955675" cy="1693396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en-US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ປະກອບສ່ວນປັບປຸງ/ສ້າງ</a:t>
            </a:r>
            <a:r>
              <a:rPr lang="lo-LA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ນະ​ໂຍບາຍ</a:t>
            </a:r>
            <a:r>
              <a:rPr lang="en-US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/</a:t>
            </a:r>
            <a:r>
              <a:rPr lang="lo-LA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ກົດໝາຍ</a:t>
            </a:r>
            <a:r>
              <a:rPr lang="en-US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/</a:t>
            </a:r>
            <a:r>
              <a:rPr lang="lo-LA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ນິຕິ​ກໍາ </a:t>
            </a:r>
            <a:r>
              <a:rPr lang="en-US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ທີ່ກ່ຽວຂ້ອງກັບ</a:t>
            </a:r>
            <a:r>
              <a:rPr lang="lo-LA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00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SRHR</a:t>
            </a:r>
          </a:p>
        </p:txBody>
      </p:sp>
      <p:sp>
        <p:nvSpPr>
          <p:cNvPr id="21" name="TextBox 38">
            <a:extLst>
              <a:ext uri="{FF2B5EF4-FFF2-40B4-BE49-F238E27FC236}">
                <a16:creationId xmlns="" xmlns:a16="http://schemas.microsoft.com/office/drawing/2014/main" id="{A7968026-C688-7CEF-91E9-F298AF6D2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562" y="4933970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 </a:t>
            </a:r>
            <a:r>
              <a:rPr lang="en-US" altLang="en-US" sz="1400" b="1" u="sng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ພາລະກິດພວກເຮົາ</a:t>
            </a:r>
            <a:r>
              <a:rPr lang="en-US" altLang="en-US" sz="1400" b="1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: “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ສສສຄ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ເປັນອົງກອນນໍາໜ້າໃນດ້ານສຸຂະພາບຄອບຄົວ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ແນໃສ່ເຮັດໃຫ້ປະຊາຊົນລາວໄດ້ຮັບຂໍ້ມູນຂ່າວສານທີ່ຖືກຕ້ອງ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ທັນສະໄໝດ້ວຍວິທີສ້າງສັນ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ການບໍລິການທີ່ມີຄຸນນະພາບ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ດ້ານສຸຂະພາບຈະເລີນພັນ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ໂດຍ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ສົ່ງເສີມບຸກຄົນ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ຜ່ານ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ການໃຫ້ຄວາມຮູ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້,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ການປູກຈິດສຳນຶກ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ການບໍລິການ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ລວມທັງ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ປັບປຸງຄຸນນະພາບການບໍລິການ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ໃຫ້ກັບກຸ່ມເປົ້າໝາຍ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ດ້ວຍການຮ່ວມມື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ກັບ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ພາກລັດຖະບານ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ພາກສ່ວນກ່ຽວຂ້ອງຕ່າງ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ໆ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ອົງການຈັດຕັ້ງທາງສັງຄົມອື່ນ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ໆ</a:t>
            </a:r>
            <a:r>
              <a:rPr lang="en-US" altLang="en-US" sz="1400" b="1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”.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</a:p>
        </p:txBody>
      </p:sp>
      <p:sp>
        <p:nvSpPr>
          <p:cNvPr id="22" name="AutoShape 18">
            <a:extLst>
              <a:ext uri="{FF2B5EF4-FFF2-40B4-BE49-F238E27FC236}">
                <a16:creationId xmlns="" xmlns:a16="http://schemas.microsoft.com/office/drawing/2014/main" id="{64EAC144-EAC5-0623-7592-A8D60B234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162" y="5910922"/>
            <a:ext cx="9042400" cy="757237"/>
          </a:xfrm>
          <a:prstGeom prst="flowChartMerge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en-US" altLang="en-US" sz="1100" b="1" u="sng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ຄ່ານິຍົມພວກເຮົາ</a:t>
            </a:r>
            <a:r>
              <a:rPr lang="en-US" altLang="en-US" sz="11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: </a:t>
            </a:r>
            <a:r>
              <a:rPr lang="en-US" altLang="en-US" sz="11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ສ້າງເຄືອຂ່າຍ</a:t>
            </a:r>
            <a:r>
              <a:rPr lang="en-US" altLang="en-US" sz="11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1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ເຮັດວຽກເປັນທີມ</a:t>
            </a:r>
            <a:r>
              <a:rPr lang="en-US" altLang="en-US" sz="11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1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ເຄົາລົບເຊິ່ງກັນແລະກັນ</a:t>
            </a:r>
            <a:r>
              <a:rPr lang="en-US" altLang="en-US" sz="11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1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ໄວ້ວາງໃຈກັນ</a:t>
            </a:r>
            <a:r>
              <a:rPr lang="en-US" altLang="en-US" sz="11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1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ມີຄວາມຊື່ສັດ</a:t>
            </a:r>
            <a:r>
              <a:rPr lang="en-US" altLang="en-US" sz="11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1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ໂປ່ງໃສ</a:t>
            </a:r>
            <a:r>
              <a:rPr lang="en-US" altLang="en-US" sz="11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1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ເຮັດວຽກແບບມືອາຊີບ</a:t>
            </a:r>
            <a:r>
              <a:rPr lang="en-US" altLang="en-US" sz="11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1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ມີປະສິດທີພາບ</a:t>
            </a:r>
            <a:r>
              <a:rPr lang="en-US" altLang="en-US" sz="11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1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ປະສິດທິຜົນ</a:t>
            </a:r>
            <a:r>
              <a:rPr lang="en-US" altLang="en-US" sz="11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1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ແລະມີນໍ້າໃຈອາສາ</a:t>
            </a:r>
            <a:endParaRPr lang="en-US" altLang="en-US" sz="1100" dirty="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eaLnBrk="1" hangingPunct="1"/>
            <a:endParaRPr lang="en-US" altLang="en-US" dirty="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6" name="AutoShape 13">
            <a:extLst>
              <a:ext uri="{FF2B5EF4-FFF2-40B4-BE49-F238E27FC236}">
                <a16:creationId xmlns="" xmlns:a16="http://schemas.microsoft.com/office/drawing/2014/main" id="{E991882D-337F-22D6-DC14-7268B7716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387" y="2968472"/>
            <a:ext cx="342900" cy="190500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endParaRPr lang="en-US" altLang="en-US" sz="100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0A800161-3EB2-7FB9-2060-CDF1BC11D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74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4118AC-51A4-F668-418F-AB26748A5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899395" cy="1456267"/>
          </a:xfrm>
        </p:spPr>
        <p:txBody>
          <a:bodyPr/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ໂຄງການ ແລະ ພຶ້ນທີ່ປະຕິບັດ</a:t>
            </a:r>
            <a:r>
              <a:rPr lang="en-US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(programs and location)</a:t>
            </a:r>
            <a:endParaRPr lang="en-US" sz="2800" b="1" dirty="0">
              <a:solidFill>
                <a:srgbClr val="FFC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A6B027-C27D-2ECC-D400-13FD0C889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5410199" cy="3649133"/>
          </a:xfrm>
        </p:spPr>
        <p:txBody>
          <a:bodyPr/>
          <a:lstStyle/>
          <a:p>
            <a:pPr marL="0" indent="0">
              <a:buNone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ພາຍໃຕ້ຍຸດທະສາດ ຂອງອົງກອນ 7 ປີ (2016-2022)  ແລະ ຍຸດທະສາດ ລະດົມທຶນ ຂອງອົງກອນ, ສສສຄ ໄດ້ລະດົມທຶນດ້ວຍ ສສສຄ ເອງ, ລະດົມທຶນຮ່ວມກັບອົງການຈັດຕັ້ງສາກົນ ແລະ ອົງການຈັດຕັ້ງສັງຄົມ ໂດຍສະເພາະ ລະດົມທຶນ ຮ່ວມ ສະຫະພັນວາງແຜນຄອບຄົວສາກົນ (</a:t>
            </a:r>
            <a:r>
              <a:rPr lang="en-US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IPPF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) ແລະ ໄດ້ຈັດຕັ້ງເປັນໂຄງການ ນ້ອຍ ແລະ ໃຫຍ່ ລວມທັງໝົດ ປະມານ:</a:t>
            </a:r>
          </a:p>
          <a:p>
            <a:pPr marL="0" indent="0">
              <a:buNone/>
            </a:pPr>
            <a:endParaRPr lang="lo-LA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indent="0" algn="ctr">
              <a:buNone/>
            </a:pPr>
            <a:r>
              <a:rPr lang="lo-LA" sz="3600" b="1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32</a:t>
            </a:r>
            <a:r>
              <a:rPr lang="lo-LA" sz="3600" b="1" dirty="0">
                <a:solidFill>
                  <a:srgbClr val="FF0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sz="3600" b="1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ໂຄງການ</a:t>
            </a:r>
            <a:endParaRPr lang="en-US" sz="3600" b="1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A52A42C-3E5D-52B5-75B7-211474D34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098" name="Picture 2" descr="10 Most Popular Project Management Charts Used by Managers">
            <a:extLst>
              <a:ext uri="{FF2B5EF4-FFF2-40B4-BE49-F238E27FC236}">
                <a16:creationId xmlns="" xmlns:a16="http://schemas.microsoft.com/office/drawing/2014/main" id="{4B34A8C2-49C0-55C1-2E8E-0DF5038BC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156" y="2065867"/>
            <a:ext cx="3368635" cy="449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578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4118AC-51A4-F668-418F-AB26748A5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16350"/>
            <a:ext cx="10714838" cy="1449517"/>
          </a:xfrm>
        </p:spPr>
        <p:txBody>
          <a:bodyPr>
            <a:normAutofit fontScale="90000"/>
          </a:bodyPr>
          <a:lstStyle/>
          <a:p>
            <a:r>
              <a:rPr lang="lo-LA" sz="4000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ໂຄງການ ແລະພຶ້ນທີ່ປະຕິບັດ</a:t>
            </a:r>
            <a:r>
              <a:rPr lang="en-US" sz="40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31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(programs and location)</a:t>
            </a:r>
            <a:r>
              <a:rPr lang="en-US" sz="3100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/>
            </a:r>
            <a:b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</a:br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/>
            </a:r>
            <a:b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</a:br>
            <a:endParaRPr lang="en-US" dirty="0">
              <a:solidFill>
                <a:srgbClr val="FFC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A6B027-C27D-2ECC-D400-13FD0C889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558925"/>
            <a:ext cx="10131425" cy="4814888"/>
          </a:xfrm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6" name="Picture 2" descr="Stock vector of 'Laos map'">
            <a:extLst>
              <a:ext uri="{FF2B5EF4-FFF2-40B4-BE49-F238E27FC236}">
                <a16:creationId xmlns="" xmlns:a16="http://schemas.microsoft.com/office/drawing/2014/main" id="{2D78DF62-5073-1292-F99A-4FA42DEDD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8354" y="1558925"/>
            <a:ext cx="4243387" cy="4814888"/>
          </a:xfrm>
          <a:prstGeom prst="rect">
            <a:avLst/>
          </a:prstGeom>
          <a:noFill/>
        </p:spPr>
      </p:pic>
      <p:sp>
        <p:nvSpPr>
          <p:cNvPr id="17" name="Speech Bubble: Rectangle with Corners Rounded 16">
            <a:extLst>
              <a:ext uri="{FF2B5EF4-FFF2-40B4-BE49-F238E27FC236}">
                <a16:creationId xmlns="" xmlns:a16="http://schemas.microsoft.com/office/drawing/2014/main" id="{F2638EA7-5BA4-EFAC-A20C-98CE6AF59CBA}"/>
              </a:ext>
            </a:extLst>
          </p:cNvPr>
          <p:cNvSpPr/>
          <p:nvPr/>
        </p:nvSpPr>
        <p:spPr>
          <a:xfrm>
            <a:off x="1848904" y="2168525"/>
            <a:ext cx="1727200" cy="612775"/>
          </a:xfrm>
          <a:prstGeom prst="wedgeRoundRectCallout">
            <a:avLst>
              <a:gd name="adj1" fmla="val 106517"/>
              <a:gd name="adj2" fmla="val 2753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+mj-lt"/>
                <a:cs typeface="Saysettha OT" panose="020B0504020207020204" pitchFamily="34" charset="-34"/>
              </a:rPr>
              <a:t>Viengphoukha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="" xmlns:a16="http://schemas.microsoft.com/office/drawing/2014/main" id="{9C87894F-52DB-4F62-F6E4-4B1CFF980AAB}"/>
              </a:ext>
            </a:extLst>
          </p:cNvPr>
          <p:cNvSpPr/>
          <p:nvPr/>
        </p:nvSpPr>
        <p:spPr>
          <a:xfrm>
            <a:off x="1848904" y="3032125"/>
            <a:ext cx="1727200" cy="612775"/>
          </a:xfrm>
          <a:prstGeom prst="wedgeRoundRectCallout">
            <a:avLst>
              <a:gd name="adj1" fmla="val 99059"/>
              <a:gd name="adj2" fmla="val -78180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latin typeface="+mj-lt"/>
                <a:cs typeface="Saysettha OT" panose="020B0504020207020204" pitchFamily="34" charset="-34"/>
              </a:rPr>
              <a:t>Tonpheung, Paktha, </a:t>
            </a:r>
            <a:r>
              <a:rPr lang="en-US" sz="1600" dirty="0" err="1">
                <a:latin typeface="+mj-lt"/>
                <a:cs typeface="Saysettha OT" panose="020B0504020207020204" pitchFamily="34" charset="-34"/>
              </a:rPr>
              <a:t>Houayxay</a:t>
            </a:r>
            <a:r>
              <a:rPr lang="lo-LA" sz="1600" dirty="0">
                <a:latin typeface="+mj-lt"/>
                <a:cs typeface="Saysettha OT" panose="020B0504020207020204" pitchFamily="34" charset="-34"/>
              </a:rPr>
              <a:t> </a:t>
            </a:r>
            <a:endParaRPr lang="en-US" sz="1600" dirty="0">
              <a:latin typeface="+mj-lt"/>
              <a:cs typeface="Saysettha OT" panose="020B0504020207020204" pitchFamily="34" charset="-34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="" xmlns:a16="http://schemas.microsoft.com/office/drawing/2014/main" id="{7BAF31D0-91BC-8194-E437-0E3C3BD87971}"/>
              </a:ext>
            </a:extLst>
          </p:cNvPr>
          <p:cNvSpPr/>
          <p:nvPr/>
        </p:nvSpPr>
        <p:spPr>
          <a:xfrm>
            <a:off x="1861604" y="4184650"/>
            <a:ext cx="1727200" cy="612775"/>
          </a:xfrm>
          <a:prstGeom prst="wedgeRoundRectCallout">
            <a:avLst>
              <a:gd name="adj1" fmla="val 123298"/>
              <a:gd name="adj2" fmla="val -264223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latin typeface="+mj-lt"/>
                <a:cs typeface="Saysettha OT" panose="020B0504020207020204" pitchFamily="34" charset="-34"/>
              </a:rPr>
              <a:t>Nga, </a:t>
            </a:r>
            <a:r>
              <a:rPr lang="en-US" sz="1600" dirty="0" err="1">
                <a:latin typeface="+mj-lt"/>
                <a:cs typeface="Saysettha OT" panose="020B0504020207020204" pitchFamily="34" charset="-34"/>
              </a:rPr>
              <a:t>Houn</a:t>
            </a:r>
            <a:r>
              <a:rPr lang="en-US" sz="1600" dirty="0">
                <a:latin typeface="+mj-lt"/>
                <a:cs typeface="Saysettha OT" panose="020B0504020207020204" pitchFamily="34" charset="-34"/>
              </a:rPr>
              <a:t>, Pakbeng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="" xmlns:a16="http://schemas.microsoft.com/office/drawing/2014/main" id="{AE30A9AA-2591-14C1-7FF4-2352B5EC13CD}"/>
              </a:ext>
            </a:extLst>
          </p:cNvPr>
          <p:cNvSpPr/>
          <p:nvPr/>
        </p:nvSpPr>
        <p:spPr>
          <a:xfrm>
            <a:off x="2431516" y="5405438"/>
            <a:ext cx="1727200" cy="612775"/>
          </a:xfrm>
          <a:prstGeom prst="wedgeRoundRectCallout">
            <a:avLst>
              <a:gd name="adj1" fmla="val 93573"/>
              <a:gd name="adj2" fmla="val -300320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+mj-lt"/>
                <a:cs typeface="Saysettha OT" panose="020B0504020207020204" pitchFamily="34" charset="-34"/>
              </a:rPr>
              <a:t>Feuang, Mad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="" xmlns:a16="http://schemas.microsoft.com/office/drawing/2014/main" id="{105A2572-A9D6-B5F8-9692-518287C3F101}"/>
              </a:ext>
            </a:extLst>
          </p:cNvPr>
          <p:cNvSpPr/>
          <p:nvPr/>
        </p:nvSpPr>
        <p:spPr>
          <a:xfrm>
            <a:off x="8330666" y="1733550"/>
            <a:ext cx="1727200" cy="612775"/>
          </a:xfrm>
          <a:prstGeom prst="wedgeRoundRectCallout">
            <a:avLst>
              <a:gd name="adj1" fmla="val -232076"/>
              <a:gd name="adj2" fmla="val 36388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atin typeface="+mj-lt"/>
                <a:cs typeface="Saysettha OT" panose="020B0504020207020204" pitchFamily="34" charset="-34"/>
              </a:rPr>
              <a:t>Khao</a:t>
            </a:r>
            <a:endParaRPr lang="en-US" dirty="0">
              <a:latin typeface="+mj-lt"/>
              <a:cs typeface="Saysettha OT" panose="020B0504020207020204" pitchFamily="34" charset="-34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="" xmlns:a16="http://schemas.microsoft.com/office/drawing/2014/main" id="{0843D858-8844-2C2A-B7A9-05FFFB92FDB2}"/>
              </a:ext>
            </a:extLst>
          </p:cNvPr>
          <p:cNvSpPr/>
          <p:nvPr/>
        </p:nvSpPr>
        <p:spPr>
          <a:xfrm>
            <a:off x="8376704" y="3436381"/>
            <a:ext cx="1725612" cy="612775"/>
          </a:xfrm>
          <a:prstGeom prst="wedgeRoundRectCallout">
            <a:avLst>
              <a:gd name="adj1" fmla="val -122620"/>
              <a:gd name="adj2" fmla="val 104032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err="1">
                <a:latin typeface="+mj-lt"/>
                <a:cs typeface="Saysettha OT" panose="020B0504020207020204" pitchFamily="34" charset="-34"/>
              </a:rPr>
              <a:t>Nongbok</a:t>
            </a:r>
            <a:r>
              <a:rPr lang="en-US" sz="1600" dirty="0">
                <a:latin typeface="+mj-lt"/>
                <a:cs typeface="Saysettha OT" panose="020B0504020207020204" pitchFamily="34" charset="-34"/>
              </a:rPr>
              <a:t>, </a:t>
            </a:r>
            <a:r>
              <a:rPr lang="en-US" sz="1600" dirty="0" err="1">
                <a:latin typeface="+mj-lt"/>
                <a:cs typeface="Saysettha OT" panose="020B0504020207020204" pitchFamily="34" charset="-34"/>
              </a:rPr>
              <a:t>Mahaxay</a:t>
            </a:r>
            <a:endParaRPr lang="en-US" sz="1600" dirty="0">
              <a:latin typeface="+mj-lt"/>
              <a:cs typeface="Saysettha OT" panose="020B0504020207020204" pitchFamily="34" charset="-34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="" xmlns:a16="http://schemas.microsoft.com/office/drawing/2014/main" id="{3DE1BE7B-5896-D8AC-4095-E658CD39BCDE}"/>
              </a:ext>
            </a:extLst>
          </p:cNvPr>
          <p:cNvSpPr/>
          <p:nvPr/>
        </p:nvSpPr>
        <p:spPr>
          <a:xfrm>
            <a:off x="8387816" y="5572125"/>
            <a:ext cx="1725613" cy="612775"/>
          </a:xfrm>
          <a:prstGeom prst="wedgeRoundRectCallout">
            <a:avLst>
              <a:gd name="adj1" fmla="val -80090"/>
              <a:gd name="adj2" fmla="val -55861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err="1">
                <a:latin typeface="+mj-lt"/>
                <a:cs typeface="Saysettha OT" panose="020B0504020207020204" pitchFamily="34" charset="-34"/>
              </a:rPr>
              <a:t>Lamam</a:t>
            </a:r>
            <a:r>
              <a:rPr lang="en-US" sz="1600" dirty="0">
                <a:latin typeface="+mj-lt"/>
                <a:cs typeface="Saysettha OT" panose="020B0504020207020204" pitchFamily="34" charset="-34"/>
              </a:rPr>
              <a:t>, </a:t>
            </a:r>
            <a:r>
              <a:rPr lang="en-US" sz="1600" dirty="0" err="1">
                <a:latin typeface="+mj-lt"/>
                <a:cs typeface="Saysettha OT" panose="020B0504020207020204" pitchFamily="34" charset="-34"/>
              </a:rPr>
              <a:t>Dakcheung</a:t>
            </a:r>
            <a:endParaRPr lang="en-US" sz="1600" dirty="0">
              <a:latin typeface="+mj-lt"/>
              <a:cs typeface="Saysettha OT" panose="020B0504020207020204" pitchFamily="34" charset="-34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="" xmlns:a16="http://schemas.microsoft.com/office/drawing/2014/main" id="{542E0AA1-69AE-A6CC-43EC-33636258969C}"/>
              </a:ext>
            </a:extLst>
          </p:cNvPr>
          <p:cNvSpPr/>
          <p:nvPr/>
        </p:nvSpPr>
        <p:spPr>
          <a:xfrm>
            <a:off x="8341779" y="2682875"/>
            <a:ext cx="1727200" cy="612775"/>
          </a:xfrm>
          <a:prstGeom prst="wedgeRoundRectCallout">
            <a:avLst>
              <a:gd name="adj1" fmla="val -205300"/>
              <a:gd name="adj2" fmla="val 26603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atin typeface="+mj-lt"/>
                <a:cs typeface="Saysettha OT" panose="020B0504020207020204" pitchFamily="34" charset="-34"/>
              </a:rPr>
              <a:t>Paek</a:t>
            </a:r>
            <a:endParaRPr lang="en-US" dirty="0">
              <a:latin typeface="+mj-lt"/>
              <a:cs typeface="Saysettha OT" panose="020B0504020207020204" pitchFamily="34" charset="-34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="" xmlns:a16="http://schemas.microsoft.com/office/drawing/2014/main" id="{BA50DE8A-C957-229D-42E5-9B4AE1A1ADE9}"/>
              </a:ext>
            </a:extLst>
          </p:cNvPr>
          <p:cNvSpPr/>
          <p:nvPr/>
        </p:nvSpPr>
        <p:spPr>
          <a:xfrm>
            <a:off x="4519079" y="5461000"/>
            <a:ext cx="1727200" cy="612775"/>
          </a:xfrm>
          <a:prstGeom prst="wedgeRoundRectCallout">
            <a:avLst>
              <a:gd name="adj1" fmla="val -882"/>
              <a:gd name="adj2" fmla="val -286294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err="1">
                <a:latin typeface="+mj-lt"/>
                <a:cs typeface="Saysettha OT" panose="020B0504020207020204" pitchFamily="34" charset="-34"/>
              </a:rPr>
              <a:t>Chanthabouly</a:t>
            </a:r>
            <a:r>
              <a:rPr lang="en-US" sz="1600" dirty="0">
                <a:latin typeface="+mj-lt"/>
                <a:cs typeface="Saysettha OT" panose="020B0504020207020204" pitchFamily="34" charset="-34"/>
              </a:rPr>
              <a:t>, </a:t>
            </a:r>
            <a:r>
              <a:rPr lang="en-US" sz="1600" dirty="0" err="1">
                <a:latin typeface="+mj-lt"/>
                <a:cs typeface="Saysettha OT" panose="020B0504020207020204" pitchFamily="34" charset="-34"/>
              </a:rPr>
              <a:t>Xaysettha</a:t>
            </a:r>
            <a:endParaRPr lang="en-US" sz="1600" dirty="0">
              <a:latin typeface="+mj-lt"/>
              <a:cs typeface="Saysettha OT" panose="020B0504020207020204" pitchFamily="34" charset="-34"/>
            </a:endParaRPr>
          </a:p>
        </p:txBody>
      </p:sp>
      <p:sp>
        <p:nvSpPr>
          <p:cNvPr id="28" name="Speech Bubble: Rectangle with Corners Rounded 16">
            <a:extLst>
              <a:ext uri="{FF2B5EF4-FFF2-40B4-BE49-F238E27FC236}">
                <a16:creationId xmlns="" xmlns:a16="http://schemas.microsoft.com/office/drawing/2014/main" id="{C3C0FC36-93C1-A377-9DA2-12F5DE111948}"/>
              </a:ext>
            </a:extLst>
          </p:cNvPr>
          <p:cNvSpPr/>
          <p:nvPr/>
        </p:nvSpPr>
        <p:spPr>
          <a:xfrm>
            <a:off x="8376704" y="4874437"/>
            <a:ext cx="1725612" cy="612775"/>
          </a:xfrm>
          <a:prstGeom prst="wedgeRoundRectCallout">
            <a:avLst>
              <a:gd name="adj1" fmla="val -110525"/>
              <a:gd name="adj2" fmla="val 34287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err="1">
                <a:latin typeface="+mj-lt"/>
                <a:cs typeface="Saysettha OT" panose="020B0504020207020204" pitchFamily="34" charset="-34"/>
              </a:rPr>
              <a:t>Samoiy</a:t>
            </a:r>
            <a:endParaRPr lang="en-US" sz="1600" dirty="0">
              <a:latin typeface="+mj-lt"/>
              <a:cs typeface="Saysettha OT" panose="020B0504020207020204" pitchFamily="34" charset="-34"/>
            </a:endParaRPr>
          </a:p>
        </p:txBody>
      </p:sp>
      <p:pic>
        <p:nvPicPr>
          <p:cNvPr id="29" name="Picture 1" descr="M:\DATA1\MA documents\Logo\Log.jpg">
            <a:extLst>
              <a:ext uri="{FF2B5EF4-FFF2-40B4-BE49-F238E27FC236}">
                <a16:creationId xmlns="" xmlns:a16="http://schemas.microsoft.com/office/drawing/2014/main" id="{4A771D9B-92F6-4B9B-FFAE-EE9857E0B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r="14241" b="8864"/>
          <a:stretch>
            <a:fillRect/>
          </a:stretch>
        </p:blipFill>
        <p:spPr bwMode="auto">
          <a:xfrm>
            <a:off x="4321293" y="2030306"/>
            <a:ext cx="395571" cy="2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 descr="M:\DATA1\MA documents\Logo\Log.jpg">
            <a:extLst>
              <a:ext uri="{FF2B5EF4-FFF2-40B4-BE49-F238E27FC236}">
                <a16:creationId xmlns="" xmlns:a16="http://schemas.microsoft.com/office/drawing/2014/main" id="{C89DD1C1-F3DF-7A7E-853D-2F2151CA4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r="14241" b="8864"/>
          <a:stretch>
            <a:fillRect/>
          </a:stretch>
        </p:blipFill>
        <p:spPr bwMode="auto">
          <a:xfrm>
            <a:off x="5386775" y="1892087"/>
            <a:ext cx="395571" cy="2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" descr="M:\DATA1\MA documents\Logo\Log.jpg">
            <a:extLst>
              <a:ext uri="{FF2B5EF4-FFF2-40B4-BE49-F238E27FC236}">
                <a16:creationId xmlns="" xmlns:a16="http://schemas.microsoft.com/office/drawing/2014/main" id="{CDD997F6-7925-3095-B113-6CDB80BD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r="14241" b="8864"/>
          <a:stretch>
            <a:fillRect/>
          </a:stretch>
        </p:blipFill>
        <p:spPr bwMode="auto">
          <a:xfrm>
            <a:off x="3925722" y="2609950"/>
            <a:ext cx="395571" cy="2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" descr="M:\DATA1\MA documents\Logo\Log.jpg">
            <a:extLst>
              <a:ext uri="{FF2B5EF4-FFF2-40B4-BE49-F238E27FC236}">
                <a16:creationId xmlns="" xmlns:a16="http://schemas.microsoft.com/office/drawing/2014/main" id="{92E5DA58-8C37-93DF-C0A1-182BD9FFE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r="14241" b="8864"/>
          <a:stretch>
            <a:fillRect/>
          </a:stretch>
        </p:blipFill>
        <p:spPr bwMode="auto">
          <a:xfrm>
            <a:off x="5449462" y="4046431"/>
            <a:ext cx="395571" cy="2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 descr="M:\DATA1\MA documents\Logo\Log.jpg">
            <a:extLst>
              <a:ext uri="{FF2B5EF4-FFF2-40B4-BE49-F238E27FC236}">
                <a16:creationId xmlns="" xmlns:a16="http://schemas.microsoft.com/office/drawing/2014/main" id="{09C9BC45-FA83-B115-D5F3-896CAABC8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r="14241" b="8864"/>
          <a:stretch>
            <a:fillRect/>
          </a:stretch>
        </p:blipFill>
        <p:spPr bwMode="auto">
          <a:xfrm>
            <a:off x="5920047" y="3252152"/>
            <a:ext cx="395571" cy="2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 descr="M:\DATA1\MA documents\Logo\Log.jpg">
            <a:extLst>
              <a:ext uri="{FF2B5EF4-FFF2-40B4-BE49-F238E27FC236}">
                <a16:creationId xmlns="" xmlns:a16="http://schemas.microsoft.com/office/drawing/2014/main" id="{9C67226E-84DD-46FF-2384-6E333E134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r="14241" b="8864"/>
          <a:stretch>
            <a:fillRect/>
          </a:stretch>
        </p:blipFill>
        <p:spPr bwMode="auto">
          <a:xfrm>
            <a:off x="4891003" y="2382571"/>
            <a:ext cx="395571" cy="2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" descr="M:\DATA1\MA documents\Logo\Log.jpg">
            <a:extLst>
              <a:ext uri="{FF2B5EF4-FFF2-40B4-BE49-F238E27FC236}">
                <a16:creationId xmlns="" xmlns:a16="http://schemas.microsoft.com/office/drawing/2014/main" id="{7B34CBBA-BB61-CC63-7DF9-E2DB27634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r="14241" b="8864"/>
          <a:stretch>
            <a:fillRect/>
          </a:stretch>
        </p:blipFill>
        <p:spPr bwMode="auto">
          <a:xfrm>
            <a:off x="6634895" y="4953206"/>
            <a:ext cx="395571" cy="2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 descr="M:\DATA1\MA documents\Logo\Log.jpg">
            <a:extLst>
              <a:ext uri="{FF2B5EF4-FFF2-40B4-BE49-F238E27FC236}">
                <a16:creationId xmlns="" xmlns:a16="http://schemas.microsoft.com/office/drawing/2014/main" id="{23F4BB53-B00E-8EC5-59A4-3FEAF0032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r="14241" b="8864"/>
          <a:stretch>
            <a:fillRect/>
          </a:stretch>
        </p:blipFill>
        <p:spPr bwMode="auto">
          <a:xfrm>
            <a:off x="6831256" y="5275808"/>
            <a:ext cx="395571" cy="2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" descr="M:\DATA1\MA documents\Logo\Log.jpg">
            <a:extLst>
              <a:ext uri="{FF2B5EF4-FFF2-40B4-BE49-F238E27FC236}">
                <a16:creationId xmlns="" xmlns:a16="http://schemas.microsoft.com/office/drawing/2014/main" id="{83797FEA-4CA0-BBAA-88D8-9D1D392B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r="14241" b="8864"/>
          <a:stretch>
            <a:fillRect/>
          </a:stretch>
        </p:blipFill>
        <p:spPr bwMode="auto">
          <a:xfrm>
            <a:off x="7663664" y="5026392"/>
            <a:ext cx="395571" cy="2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" descr="M:\DATA1\MA documents\Logo\Log.jpg">
            <a:extLst>
              <a:ext uri="{FF2B5EF4-FFF2-40B4-BE49-F238E27FC236}">
                <a16:creationId xmlns="" xmlns:a16="http://schemas.microsoft.com/office/drawing/2014/main" id="{2A29A99E-EAC2-FC41-630C-A618E8262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r="14241" b="8864"/>
          <a:stretch>
            <a:fillRect/>
          </a:stretch>
        </p:blipFill>
        <p:spPr bwMode="auto">
          <a:xfrm>
            <a:off x="6701357" y="4102339"/>
            <a:ext cx="377715" cy="26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Speech Bubble: Rectangle with Corners Rounded 38">
            <a:extLst>
              <a:ext uri="{FF2B5EF4-FFF2-40B4-BE49-F238E27FC236}">
                <a16:creationId xmlns="" xmlns:a16="http://schemas.microsoft.com/office/drawing/2014/main" id="{9B6BE835-FAA1-A93B-B3A7-D9B8B9A83EDB}"/>
              </a:ext>
            </a:extLst>
          </p:cNvPr>
          <p:cNvSpPr/>
          <p:nvPr/>
        </p:nvSpPr>
        <p:spPr>
          <a:xfrm>
            <a:off x="8386211" y="4171793"/>
            <a:ext cx="1725612" cy="612775"/>
          </a:xfrm>
          <a:prstGeom prst="wedgeRoundRectCallout">
            <a:avLst>
              <a:gd name="adj1" fmla="val -122620"/>
              <a:gd name="adj2" fmla="val 104032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err="1">
                <a:latin typeface="+mj-lt"/>
                <a:cs typeface="Saysettha OT" panose="020B0504020207020204" pitchFamily="34" charset="-34"/>
              </a:rPr>
              <a:t>Thapangthong</a:t>
            </a:r>
            <a:r>
              <a:rPr lang="en-US" sz="1600" dirty="0">
                <a:latin typeface="+mj-lt"/>
                <a:cs typeface="Saysettha OT" panose="020B0504020207020204" pitchFamily="34" charset="-34"/>
              </a:rPr>
              <a:t>, Ta-</a:t>
            </a:r>
            <a:r>
              <a:rPr lang="en-US" sz="1600" dirty="0" err="1">
                <a:latin typeface="+mj-lt"/>
                <a:cs typeface="Saysettha OT" panose="020B0504020207020204" pitchFamily="34" charset="-34"/>
              </a:rPr>
              <a:t>ouy</a:t>
            </a:r>
            <a:endParaRPr lang="en-US" sz="1600" dirty="0">
              <a:latin typeface="+mj-lt"/>
              <a:cs typeface="Saysettha OT" panose="020B0504020207020204" pitchFamily="34" charset="-34"/>
            </a:endParaRPr>
          </a:p>
        </p:txBody>
      </p:sp>
      <p:pic>
        <p:nvPicPr>
          <p:cNvPr id="41" name="Picture 1" descr="M:\DATA1\MA documents\Logo\Log.jpg">
            <a:extLst>
              <a:ext uri="{FF2B5EF4-FFF2-40B4-BE49-F238E27FC236}">
                <a16:creationId xmlns="" xmlns:a16="http://schemas.microsoft.com/office/drawing/2014/main" id="{745B1622-74EE-5607-7DB4-4FD053B68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r="14241" b="8864"/>
          <a:stretch>
            <a:fillRect/>
          </a:stretch>
        </p:blipFill>
        <p:spPr bwMode="auto">
          <a:xfrm>
            <a:off x="5433336" y="3427569"/>
            <a:ext cx="395571" cy="2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70539AA-422F-D0FD-5423-1F9099BA6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264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4118AC-51A4-F668-418F-AB26748A5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ຜົນໄດ້ຮັບຕໍ່ຄາດໝາຍຍຸດທະສາດ</a:t>
            </a:r>
            <a:r>
              <a:rPr lang="en-US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(outcome toward the strategy)</a:t>
            </a:r>
            <a:endParaRPr lang="en-US" sz="2800" b="1" dirty="0">
              <a:solidFill>
                <a:srgbClr val="FFC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439436C-8A3B-1A79-D5CB-39C979F9C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B8A8D65-C2B7-27E5-7DA9-CA9C6410E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10" y="1997196"/>
            <a:ext cx="9882231" cy="39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7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4118AC-51A4-F668-418F-AB26748A5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ຜົນໄດ້ຮັບ 1</a:t>
            </a:r>
            <a:r>
              <a:rPr lang="en-US" sz="3600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(outcome)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A5F5DCA-7C96-FB16-2ED1-5A0DC6444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29AAF66-E1DD-95FE-EADD-04C665E01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336810"/>
            <a:ext cx="10018552" cy="391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1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D1174E-EA05-04B9-C821-CCE15860B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ຜົນໄດ້ຮັບ 2</a:t>
            </a:r>
            <a:r>
              <a:rPr lang="en-US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(outcome)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39FBD90-2B05-9CFF-DD15-EE47B8AD1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DF5FDE4-38D1-FC6A-16A0-0DF0FE8C3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2181754"/>
            <a:ext cx="10131425" cy="404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58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9652A1C-24D4-707A-F1E7-F669265BC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831850"/>
            <a:ext cx="2819399" cy="5784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o-LA" sz="2800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“ກຸງໂຣມບໍ່ໄດ້ສ້າງຂຶ້ນໃນມື້ດຽວ”</a:t>
            </a:r>
            <a:r>
              <a:rPr lang="lo-LA" sz="2800" i="1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sz="2800" i="1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ພາສິດອັງກິດ</a:t>
            </a:r>
            <a:endParaRPr lang="lo-LA" sz="28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indent="0">
              <a:buNone/>
            </a:pPr>
            <a:endParaRPr lang="lo-LA" sz="28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indent="0">
              <a:buNone/>
            </a:pPr>
            <a:r>
              <a:rPr lang="lo-LA" sz="2800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“ເກົ້າອົດເກົ້າເຍື້ອນຫາກຈະໄດ້ທ່ອນຄໍາ”</a:t>
            </a:r>
          </a:p>
          <a:p>
            <a:pPr marL="0" indent="0">
              <a:buNone/>
            </a:pPr>
            <a:r>
              <a:rPr lang="lo-LA" sz="2800" i="1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ພາສິດບູຮານລາວ</a:t>
            </a:r>
          </a:p>
          <a:p>
            <a:pPr marL="0" indent="0">
              <a:buNone/>
            </a:pPr>
            <a:endParaRPr lang="en-US" sz="2800" dirty="0">
              <a:solidFill>
                <a:srgbClr val="FFFF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indent="0">
              <a:buNone/>
            </a:pPr>
            <a:r>
              <a:rPr lang="lo-LA" sz="2800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“ຮົ້ວຫຼາຍຫຼັກຈຶ່ງໝັ້ນ ພີ່ນ້ອງຫຼາຍຊັ້ນຈຶ່ງດີ”</a:t>
            </a:r>
            <a:r>
              <a:rPr lang="lo-LA" sz="2800" i="1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sz="2800" i="1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ພາສິດບູຮານລາວ</a:t>
            </a:r>
            <a:endParaRPr lang="lo-LA" sz="28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indent="0">
              <a:buNone/>
            </a:pPr>
            <a:endParaRPr lang="lo-LA" sz="28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pic>
        <p:nvPicPr>
          <p:cNvPr id="4" name="Picture 10" descr="Image may contain: 26 people, people smiling, people standing and indoor">
            <a:extLst>
              <a:ext uri="{FF2B5EF4-FFF2-40B4-BE49-F238E27FC236}">
                <a16:creationId xmlns="" xmlns:a16="http://schemas.microsoft.com/office/drawing/2014/main" id="{C6FFF5B8-A482-3191-E8D2-7927DCCAB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31850"/>
            <a:ext cx="7713133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425E71DD-6519-16F1-EECF-997C296A5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2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9746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62FF9F-B57B-B43C-1F53-85080B45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ຜົນໄດ້ຮັບ 3</a:t>
            </a:r>
            <a:r>
              <a:rPr lang="en-US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(outcome)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5A8486E-B684-033F-C5B4-04194F86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5E0FEB8-1D13-7FC3-8DB3-6C1C1BA5F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81754"/>
            <a:ext cx="10131425" cy="382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74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E84CF1-7D52-E42D-21F7-784005A89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ຜົນໄດ້ຮັບ 4</a:t>
            </a:r>
            <a:r>
              <a:rPr lang="en-US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(outcome)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04EBBD14-1DA0-4973-F2C4-609AF4668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889A544-C755-65D8-EA45-EB5E6FFE4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2181754"/>
            <a:ext cx="10131424" cy="369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96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3986B3-A213-7C37-4179-C5A39E79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ການເງິນ ແລະ ຊັບສິນ</a:t>
            </a:r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sz="32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</a:t>
            </a:r>
            <a:r>
              <a:rPr lang="en-US" sz="32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finance and asset</a:t>
            </a:r>
            <a:r>
              <a:rPr lang="lo-LA" sz="32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)</a:t>
            </a:r>
            <a:endParaRPr lang="en-US" sz="3200" dirty="0">
              <a:solidFill>
                <a:srgbClr val="FFC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2EE5FD-4A9A-83B1-52C3-603B001BE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10" y="2065867"/>
            <a:ext cx="3592584" cy="40070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ໃນໄລຍະ 7 ປີ, ສສສຄ ສາມາດລະດົມທຶນ ຈາກບຸກຄົນ, ຮ້່່າງຮ້ານ, ບໍລິສັດເອກະຊົນ, ສ້າງລາຍໄດ້, ເກັບຄ່າສະມາຊິກ ແລະ ຂຽນໂຄງການໄດ້ ລວມເປັນມູນຄ່າທັງໝົດປະມານ:</a:t>
            </a:r>
          </a:p>
          <a:p>
            <a:pPr marL="0" indent="0" algn="ctr">
              <a:buNone/>
            </a:pPr>
            <a:r>
              <a:rPr lang="lo-LA" sz="3600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2,637,400</a:t>
            </a:r>
          </a:p>
          <a:p>
            <a:pPr marL="0" indent="0" algn="ctr">
              <a:buNone/>
            </a:pPr>
            <a:endParaRPr lang="lo-LA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indent="0">
              <a:buNone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ແລະມູນຄ່າທີ່ໃຊ້ຈ່າຍທັງໝົດປະມານ:</a:t>
            </a:r>
          </a:p>
          <a:p>
            <a:pPr marL="0" indent="0">
              <a:buNone/>
            </a:pPr>
            <a:endParaRPr lang="lo-LA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indent="0" algn="ctr">
              <a:buNone/>
            </a:pPr>
            <a:r>
              <a:rPr lang="lo-LA" sz="3600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2,558,627</a:t>
            </a:r>
            <a:endParaRPr lang="lo-LA" sz="3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indent="0" algn="ctr">
              <a:buNone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ໂດລາສະຫະລັດ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1B7961A-B07B-0CAC-0EAD-3CC5EFF6E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050" name="Picture 2" descr="Money bag - Free business icons">
            <a:extLst>
              <a:ext uri="{FF2B5EF4-FFF2-40B4-BE49-F238E27FC236}">
                <a16:creationId xmlns="" xmlns:a16="http://schemas.microsoft.com/office/drawing/2014/main" id="{8B1452A3-E4C1-6D62-3691-AF774B713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023" y="2047770"/>
            <a:ext cx="1652632" cy="16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oney bag - Free business icons">
            <a:extLst>
              <a:ext uri="{FF2B5EF4-FFF2-40B4-BE49-F238E27FC236}">
                <a16:creationId xmlns="" xmlns:a16="http://schemas.microsoft.com/office/drawing/2014/main" id="{EC75BDD7-EFDF-E2D2-5C95-3040E50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70" y="4348450"/>
            <a:ext cx="1652632" cy="16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oney bag - Free business icons">
            <a:extLst>
              <a:ext uri="{FF2B5EF4-FFF2-40B4-BE49-F238E27FC236}">
                <a16:creationId xmlns="" xmlns:a16="http://schemas.microsoft.com/office/drawing/2014/main" id="{5C543845-F3BB-59BF-2460-5A2309A8A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107" y="2065867"/>
            <a:ext cx="1652632" cy="16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oney bag - Free business icons">
            <a:extLst>
              <a:ext uri="{FF2B5EF4-FFF2-40B4-BE49-F238E27FC236}">
                <a16:creationId xmlns="" xmlns:a16="http://schemas.microsoft.com/office/drawing/2014/main" id="{D25C2C6E-4443-9E0F-5063-51E3F700A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437" y="2056819"/>
            <a:ext cx="1652632" cy="16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oney bag - Free business icons">
            <a:extLst>
              <a:ext uri="{FF2B5EF4-FFF2-40B4-BE49-F238E27FC236}">
                <a16:creationId xmlns="" xmlns:a16="http://schemas.microsoft.com/office/drawing/2014/main" id="{1BBB1A17-B127-FCA3-CE3A-06FB61D20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540" y="4348450"/>
            <a:ext cx="1652632" cy="16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oney bag - Free business icons">
            <a:extLst>
              <a:ext uri="{FF2B5EF4-FFF2-40B4-BE49-F238E27FC236}">
                <a16:creationId xmlns="" xmlns:a16="http://schemas.microsoft.com/office/drawing/2014/main" id="{9F3E3EA7-BF73-DBDF-E7AD-6C1D7E9C9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801" y="4313636"/>
            <a:ext cx="1652632" cy="16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oney bag - Free business icons">
            <a:extLst>
              <a:ext uri="{FF2B5EF4-FFF2-40B4-BE49-F238E27FC236}">
                <a16:creationId xmlns="" xmlns:a16="http://schemas.microsoft.com/office/drawing/2014/main" id="{78CFE2CD-B2E8-6728-07E9-2B0F35F50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063" y="4343537"/>
            <a:ext cx="1652632" cy="16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676071A-2140-8BB1-B7C1-85234F17BD77}"/>
              </a:ext>
            </a:extLst>
          </p:cNvPr>
          <p:cNvSpPr/>
          <p:nvPr/>
        </p:nvSpPr>
        <p:spPr>
          <a:xfrm>
            <a:off x="4857225" y="2897973"/>
            <a:ext cx="957077" cy="347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183,408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F73C265-1F5F-EE7A-E360-1D78C12446F3}"/>
              </a:ext>
            </a:extLst>
          </p:cNvPr>
          <p:cNvSpPr/>
          <p:nvPr/>
        </p:nvSpPr>
        <p:spPr>
          <a:xfrm>
            <a:off x="6861742" y="2892183"/>
            <a:ext cx="947956" cy="347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515,428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EB9D9B6-0966-5103-8000-39F04A3B556F}"/>
              </a:ext>
            </a:extLst>
          </p:cNvPr>
          <p:cNvSpPr/>
          <p:nvPr/>
        </p:nvSpPr>
        <p:spPr>
          <a:xfrm>
            <a:off x="8901998" y="2897973"/>
            <a:ext cx="947956" cy="347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264,573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F6868D8-F980-FB2B-13CD-13FDD9D27A82}"/>
              </a:ext>
            </a:extLst>
          </p:cNvPr>
          <p:cNvSpPr/>
          <p:nvPr/>
        </p:nvSpPr>
        <p:spPr>
          <a:xfrm>
            <a:off x="3804408" y="5174766"/>
            <a:ext cx="947956" cy="347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423,194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343D04E-F1AD-B788-A243-E67F6B7008A0}"/>
              </a:ext>
            </a:extLst>
          </p:cNvPr>
          <p:cNvSpPr/>
          <p:nvPr/>
        </p:nvSpPr>
        <p:spPr>
          <a:xfrm>
            <a:off x="5823219" y="5191447"/>
            <a:ext cx="947956" cy="347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499,735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4A07690-0C59-0522-7D99-CD3468AA2452}"/>
              </a:ext>
            </a:extLst>
          </p:cNvPr>
          <p:cNvSpPr/>
          <p:nvPr/>
        </p:nvSpPr>
        <p:spPr>
          <a:xfrm>
            <a:off x="7907418" y="5232170"/>
            <a:ext cx="947956" cy="347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333,450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02B82B0-AD5F-3C96-EABB-C76027A08968}"/>
              </a:ext>
            </a:extLst>
          </p:cNvPr>
          <p:cNvSpPr/>
          <p:nvPr/>
        </p:nvSpPr>
        <p:spPr>
          <a:xfrm>
            <a:off x="9979028" y="5169853"/>
            <a:ext cx="947956" cy="347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417,608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E7B6901-9173-EBD6-767A-CE036AC8261A}"/>
              </a:ext>
            </a:extLst>
          </p:cNvPr>
          <p:cNvSpPr txBox="1"/>
          <p:nvPr/>
        </p:nvSpPr>
        <p:spPr>
          <a:xfrm>
            <a:off x="4968029" y="1688147"/>
            <a:ext cx="65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BBB5054-36BD-E71D-44DF-96E412CC61E1}"/>
              </a:ext>
            </a:extLst>
          </p:cNvPr>
          <p:cNvSpPr txBox="1"/>
          <p:nvPr/>
        </p:nvSpPr>
        <p:spPr>
          <a:xfrm>
            <a:off x="6833185" y="1688147"/>
            <a:ext cx="65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76EA201-4051-C34B-BB89-0D9C86AF05B6}"/>
              </a:ext>
            </a:extLst>
          </p:cNvPr>
          <p:cNvSpPr txBox="1"/>
          <p:nvPr/>
        </p:nvSpPr>
        <p:spPr>
          <a:xfrm>
            <a:off x="9000676" y="1734503"/>
            <a:ext cx="65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9FB15B9-F328-FD8B-B9CA-057F06F72CB8}"/>
              </a:ext>
            </a:extLst>
          </p:cNvPr>
          <p:cNvSpPr txBox="1"/>
          <p:nvPr/>
        </p:nvSpPr>
        <p:spPr>
          <a:xfrm>
            <a:off x="3966358" y="4012055"/>
            <a:ext cx="65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FDE447A-E1EC-81EA-2CB4-113DF8B6A503}"/>
              </a:ext>
            </a:extLst>
          </p:cNvPr>
          <p:cNvSpPr txBox="1"/>
          <p:nvPr/>
        </p:nvSpPr>
        <p:spPr>
          <a:xfrm>
            <a:off x="5949893" y="4012055"/>
            <a:ext cx="65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79B51CD-2616-3D68-E186-A0CB609C7704}"/>
              </a:ext>
            </a:extLst>
          </p:cNvPr>
          <p:cNvSpPr txBox="1"/>
          <p:nvPr/>
        </p:nvSpPr>
        <p:spPr>
          <a:xfrm>
            <a:off x="7875027" y="3970070"/>
            <a:ext cx="65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BE4886E-B866-6297-1538-2F2161020B67}"/>
              </a:ext>
            </a:extLst>
          </p:cNvPr>
          <p:cNvSpPr txBox="1"/>
          <p:nvPr/>
        </p:nvSpPr>
        <p:spPr>
          <a:xfrm>
            <a:off x="10096956" y="3970070"/>
            <a:ext cx="65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C81EA6A-D82A-7D9E-CC8C-5E9306E5C62D}"/>
              </a:ext>
            </a:extLst>
          </p:cNvPr>
          <p:cNvSpPr/>
          <p:nvPr/>
        </p:nvSpPr>
        <p:spPr>
          <a:xfrm>
            <a:off x="4839700" y="3664769"/>
            <a:ext cx="957077" cy="3472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181,851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0F36FD6-7720-9DBB-1332-10606B647578}"/>
              </a:ext>
            </a:extLst>
          </p:cNvPr>
          <p:cNvSpPr/>
          <p:nvPr/>
        </p:nvSpPr>
        <p:spPr>
          <a:xfrm>
            <a:off x="6852621" y="3686188"/>
            <a:ext cx="957077" cy="3472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213,547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477CF260-494C-2651-B782-E414AF109F8C}"/>
              </a:ext>
            </a:extLst>
          </p:cNvPr>
          <p:cNvSpPr/>
          <p:nvPr/>
        </p:nvSpPr>
        <p:spPr>
          <a:xfrm>
            <a:off x="8901998" y="3676657"/>
            <a:ext cx="957077" cy="3472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355,132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377D8B5E-9CF6-1CD7-9FF7-8D559D8FA985}"/>
              </a:ext>
            </a:extLst>
          </p:cNvPr>
          <p:cNvSpPr/>
          <p:nvPr/>
        </p:nvSpPr>
        <p:spPr>
          <a:xfrm>
            <a:off x="3811264" y="5980289"/>
            <a:ext cx="957077" cy="3472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350,056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03DEF96C-FADE-D520-B9D9-4EE0A8521DBD}"/>
              </a:ext>
            </a:extLst>
          </p:cNvPr>
          <p:cNvSpPr/>
          <p:nvPr/>
        </p:nvSpPr>
        <p:spPr>
          <a:xfrm>
            <a:off x="5806908" y="5958243"/>
            <a:ext cx="957077" cy="3472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552,361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A19C824A-2494-15B0-3DF8-D722E04B5F60}"/>
              </a:ext>
            </a:extLst>
          </p:cNvPr>
          <p:cNvSpPr/>
          <p:nvPr/>
        </p:nvSpPr>
        <p:spPr>
          <a:xfrm>
            <a:off x="7944614" y="5942563"/>
            <a:ext cx="957077" cy="3472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461,157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E0144C1D-EBCF-0BA5-3281-0F2076D34CC9}"/>
              </a:ext>
            </a:extLst>
          </p:cNvPr>
          <p:cNvSpPr/>
          <p:nvPr/>
        </p:nvSpPr>
        <p:spPr>
          <a:xfrm>
            <a:off x="9979028" y="5997865"/>
            <a:ext cx="957077" cy="3472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444,520</a:t>
            </a:r>
          </a:p>
        </p:txBody>
      </p:sp>
    </p:spTree>
    <p:extLst>
      <p:ext uri="{BB962C8B-B14F-4D97-AF65-F5344CB8AC3E}">
        <p14:creationId xmlns:p14="http://schemas.microsoft.com/office/powerpoint/2010/main" val="4164253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600E0A-DD18-E846-50B2-FB58FF297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ການເງິນ ແລະ ຊັບສິນ</a:t>
            </a:r>
            <a:r>
              <a:rPr lang="lo-LA" sz="36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sz="32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</a:t>
            </a:r>
            <a:r>
              <a:rPr lang="en-US" sz="32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finance and asset</a:t>
            </a:r>
            <a:r>
              <a:rPr lang="lo-LA" sz="32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)</a:t>
            </a:r>
            <a:endParaRPr lang="en-US" sz="3200" dirty="0">
              <a:solidFill>
                <a:srgbClr val="FFC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4D458F-219B-89B9-18E4-F909297B4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53969"/>
            <a:ext cx="3592584" cy="23705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ສສສຄ ໄດ້ມີວັດຖຸອຸປະກອນ ເພື່ອຮັບໃຊ້ເຂົ້າ ໃນການເຮັດວຽກ ຊ່ວຍເຫຼືອຜູ້ດ້ອຍໂອກາດ ທີ່ເປັນຊັບສິນພາຍໃນສສສຄ ທີ່ເປັນເຄື່ອນທີ່ ແລະ ຊັບສິນຄົງທີ ລວມເປັນມູນຄ່າ ທັງໝົດ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FF00"/>
                </a:solidFill>
              </a:rPr>
              <a:t>258,799</a:t>
            </a:r>
            <a:endParaRPr lang="lo-LA" sz="36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ໂດລາສະຫະລັດ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66E528B-F7DB-4A61-FAE5-C85C1A2F2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108DF9-0829-02F9-24BC-678820D07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253" y="4167933"/>
            <a:ext cx="3003259" cy="22524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DAD6759-EF02-AE46-4A35-C33E0F559666}"/>
              </a:ext>
            </a:extLst>
          </p:cNvPr>
          <p:cNvSpPr/>
          <p:nvPr/>
        </p:nvSpPr>
        <p:spPr>
          <a:xfrm>
            <a:off x="4851635" y="4254852"/>
            <a:ext cx="3061982" cy="2112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dirty="0"/>
              <a:t>ລົດຈັກ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AE9150B-201F-B7D5-B6CE-7E9A01BF1BE1}"/>
              </a:ext>
            </a:extLst>
          </p:cNvPr>
          <p:cNvSpPr/>
          <p:nvPr/>
        </p:nvSpPr>
        <p:spPr>
          <a:xfrm>
            <a:off x="8097285" y="1937081"/>
            <a:ext cx="3063326" cy="2112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dirty="0"/>
              <a:t>ລົດໃຫຍ່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8C5017C-1B83-E53B-03DF-05EBF29EECC8}"/>
              </a:ext>
            </a:extLst>
          </p:cNvPr>
          <p:cNvSpPr/>
          <p:nvPr/>
        </p:nvSpPr>
        <p:spPr>
          <a:xfrm>
            <a:off x="8103765" y="4224559"/>
            <a:ext cx="3061982" cy="2139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dirty="0"/>
              <a:t>ລົດໃຫຍ່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0C4E364-45AA-ABB4-B064-432E849A4230}"/>
              </a:ext>
            </a:extLst>
          </p:cNvPr>
          <p:cNvSpPr/>
          <p:nvPr/>
        </p:nvSpPr>
        <p:spPr>
          <a:xfrm>
            <a:off x="4851635" y="1923836"/>
            <a:ext cx="3061982" cy="2139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dirty="0"/>
              <a:t>ລົດໃຫຍ່</a:t>
            </a:r>
            <a:endParaRPr lang="en-US" dirty="0"/>
          </a:p>
        </p:txBody>
      </p:sp>
      <p:sp>
        <p:nvSpPr>
          <p:cNvPr id="11" name="AutoShape 4">
            <a:extLst>
              <a:ext uri="{FF2B5EF4-FFF2-40B4-BE49-F238E27FC236}">
                <a16:creationId xmlns="" xmlns:a16="http://schemas.microsoft.com/office/drawing/2014/main" id="{19C49753-B3C7-D931-1A88-2C69D233A0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1C8CF38-603F-45DF-1020-E38890E32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475"/>
          <a:stretch/>
        </p:blipFill>
        <p:spPr>
          <a:xfrm>
            <a:off x="4840886" y="1923837"/>
            <a:ext cx="3100370" cy="21391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9D11FB8-9163-7D82-85F5-90F1865745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32"/>
          <a:stretch/>
        </p:blipFill>
        <p:spPr>
          <a:xfrm>
            <a:off x="8097285" y="1923835"/>
            <a:ext cx="3061982" cy="21832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AF970EB-EA69-4EAF-7836-2FD526C41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3780" y="4224559"/>
            <a:ext cx="3063326" cy="2157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6BE0C92-022F-D07A-CD64-502EED400A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204" b="3036"/>
          <a:stretch/>
        </p:blipFill>
        <p:spPr>
          <a:xfrm>
            <a:off x="4769547" y="4224558"/>
            <a:ext cx="3169205" cy="215726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EA511809-6E56-56DE-8312-FEEF5DCBC368}"/>
              </a:ext>
            </a:extLst>
          </p:cNvPr>
          <p:cNvSpPr/>
          <p:nvPr/>
        </p:nvSpPr>
        <p:spPr>
          <a:xfrm>
            <a:off x="8305800" y="4394200"/>
            <a:ext cx="914400" cy="355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2 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ຄັນ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94390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5DC204-31EE-F261-1636-BC35FE3DD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ການເງິນ ແລະ ຊັບສິນ</a:t>
            </a:r>
            <a:r>
              <a:rPr lang="lo-LA" sz="36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sz="32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</a:t>
            </a:r>
            <a:r>
              <a:rPr lang="en-US" sz="32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finance and asset</a:t>
            </a:r>
            <a:r>
              <a:rPr lang="lo-LA" sz="32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80D1EB2-D849-910E-ABA8-808A6AA75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5" name="Picture 2" descr="Logo IPP_0">
            <a:extLst>
              <a:ext uri="{FF2B5EF4-FFF2-40B4-BE49-F238E27FC236}">
                <a16:creationId xmlns="" xmlns:a16="http://schemas.microsoft.com/office/drawing/2014/main" id="{3C8DA463-8148-5873-92D4-7E70E7E97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75" y="3221410"/>
            <a:ext cx="2786654" cy="80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https://plan-international.org/sites/default/themes/custom/plantheme/img/logo.png">
            <a:extLst>
              <a:ext uri="{FF2B5EF4-FFF2-40B4-BE49-F238E27FC236}">
                <a16:creationId xmlns="" xmlns:a16="http://schemas.microsoft.com/office/drawing/2014/main" id="{B4B064B1-61D3-FB15-131D-CFA76F284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244" y="3183549"/>
            <a:ext cx="2226911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7" descr="CARE International in Lao PDR">
            <a:extLst>
              <a:ext uri="{FF2B5EF4-FFF2-40B4-BE49-F238E27FC236}">
                <a16:creationId xmlns="" xmlns:a16="http://schemas.microsoft.com/office/drawing/2014/main" id="{3C89A614-B41F-2F28-0F6E-64F8D4179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03" y="4333446"/>
            <a:ext cx="107632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6" descr="New Image">
            <a:extLst>
              <a:ext uri="{FF2B5EF4-FFF2-40B4-BE49-F238E27FC236}">
                <a16:creationId xmlns="" xmlns:a16="http://schemas.microsoft.com/office/drawing/2014/main" id="{312E7B59-2E20-01DA-985B-7411BED3D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649" y="4331858"/>
            <a:ext cx="10668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>
            <a:extLst>
              <a:ext uri="{FF2B5EF4-FFF2-40B4-BE49-F238E27FC236}">
                <a16:creationId xmlns="" xmlns:a16="http://schemas.microsoft.com/office/drawing/2014/main" id="{67512823-4085-BCAC-7B66-6E12C3BA0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7" t="15320" r="35033" b="10132"/>
          <a:stretch>
            <a:fillRect/>
          </a:stretch>
        </p:blipFill>
        <p:spPr bwMode="auto">
          <a:xfrm>
            <a:off x="6392118" y="3259965"/>
            <a:ext cx="12192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DFAT - SPRING Accelerator">
            <a:extLst>
              <a:ext uri="{FF2B5EF4-FFF2-40B4-BE49-F238E27FC236}">
                <a16:creationId xmlns="" xmlns:a16="http://schemas.microsoft.com/office/drawing/2014/main" id="{CCD1610A-E9D4-FEFD-5A67-975970C0E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7818" r="18224" b="33973"/>
          <a:stretch/>
        </p:blipFill>
        <p:spPr bwMode="auto">
          <a:xfrm>
            <a:off x="9628507" y="4402883"/>
            <a:ext cx="1329572" cy="80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5" descr="C:\Documents and Settings\USER\Desktop\download.jpg">
            <a:extLst>
              <a:ext uri="{FF2B5EF4-FFF2-40B4-BE49-F238E27FC236}">
                <a16:creationId xmlns="" xmlns:a16="http://schemas.microsoft.com/office/drawing/2014/main" id="{519A643F-ED21-DF1C-26D6-FA146C20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7"/>
          <a:stretch>
            <a:fillRect/>
          </a:stretch>
        </p:blipFill>
        <p:spPr bwMode="auto">
          <a:xfrm>
            <a:off x="7990169" y="3293789"/>
            <a:ext cx="1526312" cy="84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2" descr="BMZ">
            <a:extLst>
              <a:ext uri="{FF2B5EF4-FFF2-40B4-BE49-F238E27FC236}">
                <a16:creationId xmlns="" xmlns:a16="http://schemas.microsoft.com/office/drawing/2014/main" id="{08D2BB1D-1721-1720-DE2A-3B79B707F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329" y="4402883"/>
            <a:ext cx="2764639" cy="80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 descr="C:\Documents and Settings\USER\Desktop\download (1).png">
            <a:extLst>
              <a:ext uri="{FF2B5EF4-FFF2-40B4-BE49-F238E27FC236}">
                <a16:creationId xmlns="" xmlns:a16="http://schemas.microsoft.com/office/drawing/2014/main" id="{46790969-DA88-18D3-8BC6-CEA72D82F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439" y="3293789"/>
            <a:ext cx="1208432" cy="80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http://countryoffice.unfpa.org/filemanager/files/kenya/unfpa_logo.jpg">
            <a:extLst>
              <a:ext uri="{FF2B5EF4-FFF2-40B4-BE49-F238E27FC236}">
                <a16:creationId xmlns="" xmlns:a16="http://schemas.microsoft.com/office/drawing/2014/main" id="{6BFB6F3B-91A0-D5B2-1271-F785A66C2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414" y="4331858"/>
            <a:ext cx="1652710" cy="82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9625C80-5479-FF8D-8FD2-8BA2A42196AD}"/>
              </a:ext>
            </a:extLst>
          </p:cNvPr>
          <p:cNvSpPr/>
          <p:nvPr/>
        </p:nvSpPr>
        <p:spPr>
          <a:xfrm>
            <a:off x="1181756" y="2360934"/>
            <a:ext cx="4267321" cy="447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ອົງກອນທີ່ໃຫ້ການສະໜັບສະໜູນທຶນ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AB45BD6-5F92-09A1-E68D-424BD060A102}"/>
              </a:ext>
            </a:extLst>
          </p:cNvPr>
          <p:cNvSpPr/>
          <p:nvPr/>
        </p:nvSpPr>
        <p:spPr>
          <a:xfrm>
            <a:off x="6721512" y="2326601"/>
            <a:ext cx="4136623" cy="447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ຜູ້ໃຫ້ທຶນ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70566B1-EF8C-FC8E-DE86-3F5A180E79D1}"/>
              </a:ext>
            </a:extLst>
          </p:cNvPr>
          <p:cNvSpPr/>
          <p:nvPr/>
        </p:nvSpPr>
        <p:spPr>
          <a:xfrm>
            <a:off x="6040225" y="2233291"/>
            <a:ext cx="90139" cy="3088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6B2B01D-BF1A-A48F-30A0-A53C998EEFA0}"/>
              </a:ext>
            </a:extLst>
          </p:cNvPr>
          <p:cNvSpPr txBox="1"/>
          <p:nvPr/>
        </p:nvSpPr>
        <p:spPr>
          <a:xfrm>
            <a:off x="899203" y="5765686"/>
            <a:ext cx="10409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ໃນໄລຍະ 7 ປີ ຂອງການປະຕິບັດຍຸດທະສາດ,  ສສສຄ ໄດ້ຮັບການສະໜັບສະໜູນທຶນ ຈາກແຫຼ່ງທືນພາຍໃນ </a:t>
            </a:r>
          </a:p>
          <a:p>
            <a:pPr algn="ctr"/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 ຕ່າງປະເທດ ເຊິ່ງຜູ້ໃຫ້ທຶນຫຼັກໆ ທີ່ຢູ່ໃນແຖວໜ້າມີຢູ່ 5 ອົງກອນ ແລະ 5 ຜູ້ໃຫ້ທຶນ.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1671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103761-BFD4-F833-8D9C-5A09881B6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ການກວດສອບບັນຊີ</a:t>
            </a:r>
            <a:r>
              <a:rPr lang="en-US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(audit)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329AF3-CBF5-30BE-7D8A-A883FCB5A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142067"/>
            <a:ext cx="3277897" cy="3649133"/>
          </a:xfrm>
        </p:spPr>
        <p:txBody>
          <a:bodyPr/>
          <a:lstStyle/>
          <a:p>
            <a:pPr marL="0" indent="0">
              <a:buNone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ສສສຄ ໄດ້ມີການກວດສອບ ບັນຊີ-ການເງິນ ຈາກບໍລິສັດກວດສອບພາຍນອກທຸກປີ. ຜ່ານການກວດສອບ ບັນຊີ-ການເງິນ ແຕ່ລະປີ ພົບວ່າ ສສສຄ ໄດ້ປະຕິບັດຕາມລະບຽບຫຼັກການການເງິນລະບຽບພາຍໃນ ແລະ ລະບຽບສາກົນຢ່າງເຄັ່ງຄັ</a:t>
            </a:r>
            <a:r>
              <a:rPr lang="en-US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ດ</a:t>
            </a:r>
            <a:r>
              <a:rPr lang="en-US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ເຖິງແມ່ນວ່າ ຍັງມີສິ່ງພົບເຫັນທີ່ບໍ່ຖືກຕ້ອງ ແຕ່ ກໍ່ເປັນພຽງ ສິ່ງເລັກນ້ອຍ ຂໍ້ທີ່ ຕ້ອງເອົາໃຈໃສ່ ຫຼື ປັບປຸງ ຈະພົບຂໍ້, ແລະ ບໍ່ພົບວ່າມີປະເດັນໃຫຍ່ ທີ່ເປັນຂໍ້ທີ່ຮັບບໍ່ໄດ້ ເຊັ່ນ ການສໍ້ໂກງ ເປັນຕົ້ນ. </a:t>
            </a:r>
          </a:p>
          <a:p>
            <a:pPr marL="0" indent="0">
              <a:buNone/>
            </a:pPr>
            <a:endParaRPr lang="lo-LA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indent="0">
              <a:buNone/>
            </a:pPr>
            <a:endParaRPr lang="lo-LA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indent="0">
              <a:buNone/>
            </a:pPr>
            <a:endParaRPr lang="lo-LA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C120C72-659D-7E3D-3424-D0C4F5A5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F4073E9-365F-82E6-5336-DA37E07DD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52" t="15555" r="36216" b="6789"/>
          <a:stretch/>
        </p:blipFill>
        <p:spPr>
          <a:xfrm rot="596451">
            <a:off x="7874616" y="1584673"/>
            <a:ext cx="3259971" cy="4588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12940FC-723F-599C-9B22-7A4A2A37D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27" t="15557" r="35251" b="4426"/>
          <a:stretch/>
        </p:blipFill>
        <p:spPr>
          <a:xfrm rot="20599389">
            <a:off x="5329857" y="1736963"/>
            <a:ext cx="3281078" cy="449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19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ontent Placeholder 2">
            <a:extLst>
              <a:ext uri="{FF2B5EF4-FFF2-40B4-BE49-F238E27FC236}">
                <a16:creationId xmlns="" xmlns:a16="http://schemas.microsoft.com/office/drawing/2014/main" id="{383C16C9-0AEC-7AC4-E595-C00C73C8E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62114"/>
            <a:ext cx="10820398" cy="4663186"/>
          </a:xfrm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103761-BFD4-F833-8D9C-5A09881B6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ຄູ່ຮ່ວມງານ ແລະຜູ້ໃຫ້ທຶນ</a:t>
            </a:r>
            <a:r>
              <a:rPr lang="en-US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(partners and donors)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C120C72-659D-7E3D-3424-D0C4F5A5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07" name="Slide Number Placeholder 5">
            <a:extLst>
              <a:ext uri="{FF2B5EF4-FFF2-40B4-BE49-F238E27FC236}">
                <a16:creationId xmlns="" xmlns:a16="http://schemas.microsoft.com/office/drawing/2014/main" id="{9A9E344D-B38D-318B-71D7-7525721411D1}"/>
              </a:ext>
            </a:extLst>
          </p:cNvPr>
          <p:cNvSpPr txBox="1">
            <a:spLocks/>
          </p:cNvSpPr>
          <p:nvPr/>
        </p:nvSpPr>
        <p:spPr bwMode="auto">
          <a:xfrm>
            <a:off x="8808658" y="5423074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B3114B-F3FC-4154-A6ED-50C01452B4F8}" type="slidenum">
              <a:rPr lang="th-TH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th-TH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108" name="Picture 107" descr="http://www.asef.org/images/logo%20laos.jpg">
            <a:extLst>
              <a:ext uri="{FF2B5EF4-FFF2-40B4-BE49-F238E27FC236}">
                <a16:creationId xmlns="" xmlns:a16="http://schemas.microsoft.com/office/drawing/2014/main" id="{9A763548-6F8D-9D34-1D21-68FD4F494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58" y="1811338"/>
            <a:ext cx="9382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Description: MHP logo">
            <a:extLst>
              <a:ext uri="{FF2B5EF4-FFF2-40B4-BE49-F238E27FC236}">
                <a16:creationId xmlns="" xmlns:a16="http://schemas.microsoft.com/office/drawing/2014/main" id="{3CFF4157-CF0A-C83A-E9D8-65231FF0D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596" y="4510262"/>
            <a:ext cx="914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16" descr="https://plan-international.org/sites/default/themes/custom/plantheme/img/logo.png">
            <a:extLst>
              <a:ext uri="{FF2B5EF4-FFF2-40B4-BE49-F238E27FC236}">
                <a16:creationId xmlns="" xmlns:a16="http://schemas.microsoft.com/office/drawing/2014/main" id="{1AB25259-542A-36CA-E847-4F9DB3D7C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48" y="2031380"/>
            <a:ext cx="16002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24">
            <a:extLst>
              <a:ext uri="{FF2B5EF4-FFF2-40B4-BE49-F238E27FC236}">
                <a16:creationId xmlns="" xmlns:a16="http://schemas.microsoft.com/office/drawing/2014/main" id="{DC291E26-2F45-9D09-143D-146D73C33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022" y="2991420"/>
            <a:ext cx="22002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4">
            <a:extLst>
              <a:ext uri="{FF2B5EF4-FFF2-40B4-BE49-F238E27FC236}">
                <a16:creationId xmlns="" xmlns:a16="http://schemas.microsoft.com/office/drawing/2014/main" id="{F71C5FDE-37C8-8215-A359-2A2B72C37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077" y="3812910"/>
            <a:ext cx="1066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17">
            <a:extLst>
              <a:ext uri="{FF2B5EF4-FFF2-40B4-BE49-F238E27FC236}">
                <a16:creationId xmlns="" xmlns:a16="http://schemas.microsoft.com/office/drawing/2014/main" id="{74C597FE-C9B1-0C57-0B43-05FCB20932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7" t="15320" r="35033" b="10132"/>
          <a:stretch>
            <a:fillRect/>
          </a:stretch>
        </p:blipFill>
        <p:spPr bwMode="auto">
          <a:xfrm>
            <a:off x="6544053" y="2031380"/>
            <a:ext cx="12192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24" descr="https://pbs.twimg.com/profile_images/735399643870154752/82r6HkGh.jpg">
            <a:extLst>
              <a:ext uri="{FF2B5EF4-FFF2-40B4-BE49-F238E27FC236}">
                <a16:creationId xmlns="" xmlns:a16="http://schemas.microsoft.com/office/drawing/2014/main" id="{D6172558-88BA-7C49-4A82-E80487597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468" y="2899306"/>
            <a:ext cx="10668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11" descr="C:\Documents and Settings\USER\Desktop\gda-150x150.png">
            <a:extLst>
              <a:ext uri="{FF2B5EF4-FFF2-40B4-BE49-F238E27FC236}">
                <a16:creationId xmlns="" xmlns:a16="http://schemas.microsoft.com/office/drawing/2014/main" id="{F5D41E1E-121E-02EA-69D6-4FF2BDFE0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318" y="458169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22">
            <a:extLst>
              <a:ext uri="{FF2B5EF4-FFF2-40B4-BE49-F238E27FC236}">
                <a16:creationId xmlns="" xmlns:a16="http://schemas.microsoft.com/office/drawing/2014/main" id="{AAF531E5-41AA-927F-25BC-DBD451BE8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0" r="64516" b="78104"/>
          <a:stretch>
            <a:fillRect/>
          </a:stretch>
        </p:blipFill>
        <p:spPr bwMode="auto">
          <a:xfrm>
            <a:off x="6110476" y="3671268"/>
            <a:ext cx="914400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18" descr="https://upload.wikimedia.org/wikipedia/commons/thumb/e/ed/Emblem_of_LPRYU.svg/140px-Emblem_of_LPRYU.svg.png">
            <a:extLst>
              <a:ext uri="{FF2B5EF4-FFF2-40B4-BE49-F238E27FC236}">
                <a16:creationId xmlns="" xmlns:a16="http://schemas.microsoft.com/office/drawing/2014/main" id="{28806449-270F-75D4-1149-CCD740312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99" y="5179214"/>
            <a:ext cx="814388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2" descr="Logo IPP_0">
            <a:extLst>
              <a:ext uri="{FF2B5EF4-FFF2-40B4-BE49-F238E27FC236}">
                <a16:creationId xmlns="" xmlns:a16="http://schemas.microsoft.com/office/drawing/2014/main" id="{F8830573-42B3-5980-8E91-6BEA7F350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906" y="2051985"/>
            <a:ext cx="20907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22" descr="BMZ">
            <a:extLst>
              <a:ext uri="{FF2B5EF4-FFF2-40B4-BE49-F238E27FC236}">
                <a16:creationId xmlns="" xmlns:a16="http://schemas.microsoft.com/office/drawing/2014/main" id="{5C7643B1-35E9-6A10-FDFB-3E9064657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258" y="2008940"/>
            <a:ext cx="2209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22" descr="http://countryoffice.unfpa.org/filemanager/files/kenya/unfpa_logo.jpg">
            <a:extLst>
              <a:ext uri="{FF2B5EF4-FFF2-40B4-BE49-F238E27FC236}">
                <a16:creationId xmlns="" xmlns:a16="http://schemas.microsoft.com/office/drawing/2014/main" id="{E00AA878-FC95-3332-1666-B4022C5B7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458" y="2867199"/>
            <a:ext cx="144780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3" descr="C:\8. Programs\7. Nutrition inc SUN CSA and new Plan\SUN Communications\SUN_Logo_CSN_Stacked_RGB.jpg">
            <a:extLst>
              <a:ext uri="{FF2B5EF4-FFF2-40B4-BE49-F238E27FC236}">
                <a16:creationId xmlns="" xmlns:a16="http://schemas.microsoft.com/office/drawing/2014/main" id="{067BD7C8-C8C6-B3C7-5AF0-762133BF9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458" y="3786642"/>
            <a:ext cx="28956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26" descr="https://ci5.googleusercontent.com/proxy/PXGTS5NwVLanBvjXOYZa3qD3M1Mordr9rz7eF54ZpgslJGSWTth8RxnZ_L5pFRVt5P3NGB2dqXV2HqKfzgtztQ_lNKBgZr1jPAhL2d2WbB3g2ayRrcdNdeJAbwLKJ4khDYs13D7AOQCA5c-BO0s9UKgnnzuyNhAB3asKW71oQ6nOtevLWVoS5q5KiPzfmfyIgwBJX07nw_QQcNHEiA=s0-d-e1-ft#https://docs.google.com/uc?export=download&amp;id=1GmxHCQILXU-TzCtNh3PdPX_O_Cun2G_X&amp;revid=0B0SEZ8mKmfG1aGpURGkwR3Z3eEEyekt4WnMrZGwwYWF5WkhjPQ">
            <a:extLst>
              <a:ext uri="{FF2B5EF4-FFF2-40B4-BE49-F238E27FC236}">
                <a16:creationId xmlns="" xmlns:a16="http://schemas.microsoft.com/office/drawing/2014/main" id="{2F3E0E24-8DF0-61D6-16BB-A1D84B666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408" y="4581699"/>
            <a:ext cx="19812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21" descr="D:\Learning House ( LH )\Establish LDA\General meeting\LDA docs\LDA Logo.png">
            <a:extLst>
              <a:ext uri="{FF2B5EF4-FFF2-40B4-BE49-F238E27FC236}">
                <a16:creationId xmlns="" xmlns:a16="http://schemas.microsoft.com/office/drawing/2014/main" id="{2262E297-19EC-3AC5-4BF6-4A7CD877A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533" y="4438824"/>
            <a:ext cx="9144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Picture 5" descr="C:\Documents and Settings\USER\Desktop\CoDA-logo-original-150x150.png">
            <a:extLst>
              <a:ext uri="{FF2B5EF4-FFF2-40B4-BE49-F238E27FC236}">
                <a16:creationId xmlns="" xmlns:a16="http://schemas.microsoft.com/office/drawing/2014/main" id="{8900AB72-93E7-6FB8-1089-9E75962AB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69" y="4565031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7" descr="C:\Documents and Settings\USER\Desktop\download.jpg">
            <a:extLst>
              <a:ext uri="{FF2B5EF4-FFF2-40B4-BE49-F238E27FC236}">
                <a16:creationId xmlns="" xmlns:a16="http://schemas.microsoft.com/office/drawing/2014/main" id="{4741C7C4-0377-AAC1-AEEC-B63385280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283" y="4629324"/>
            <a:ext cx="7905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8" descr="C:\Documents and Settings\USER\Desktop\download (1).jpg">
            <a:extLst>
              <a:ext uri="{FF2B5EF4-FFF2-40B4-BE49-F238E27FC236}">
                <a16:creationId xmlns="" xmlns:a16="http://schemas.microsoft.com/office/drawing/2014/main" id="{7CFC8E79-B93A-549C-A3EC-7F59F1066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371" y="5237863"/>
            <a:ext cx="71913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14" descr="C:\Documents and Settings\USER\Desktop\download (1).png">
            <a:extLst>
              <a:ext uri="{FF2B5EF4-FFF2-40B4-BE49-F238E27FC236}">
                <a16:creationId xmlns="" xmlns:a16="http://schemas.microsoft.com/office/drawing/2014/main" id="{CC626D9C-DCA9-AB70-764B-E7DBBCA97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800" y="2991420"/>
            <a:ext cx="98742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26" descr="Image may contain: text">
            <a:extLst>
              <a:ext uri="{FF2B5EF4-FFF2-40B4-BE49-F238E27FC236}">
                <a16:creationId xmlns="" xmlns:a16="http://schemas.microsoft.com/office/drawing/2014/main" id="{58D0BC0D-1111-A6B0-E0D9-DD3923D2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697" y="439528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9" descr="C:\Documents and Settings\USER\Desktop\APL+ logo (1).jpg">
            <a:extLst>
              <a:ext uri="{FF2B5EF4-FFF2-40B4-BE49-F238E27FC236}">
                <a16:creationId xmlns="" xmlns:a16="http://schemas.microsoft.com/office/drawing/2014/main" id="{85225F46-55FD-B645-177F-075DE06E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67" y="525718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2" descr="C:\Documents and Settings\USER\Desktop\images.png">
            <a:extLst>
              <a:ext uri="{FF2B5EF4-FFF2-40B4-BE49-F238E27FC236}">
                <a16:creationId xmlns="" xmlns:a16="http://schemas.microsoft.com/office/drawing/2014/main" id="{245EDD30-44B3-0937-DF73-FF97A7D00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2" b="14481"/>
          <a:stretch>
            <a:fillRect/>
          </a:stretch>
        </p:blipFill>
        <p:spPr bwMode="auto">
          <a:xfrm>
            <a:off x="5858857" y="5343699"/>
            <a:ext cx="14176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13" descr="C:\Documents and Settings\USER\Desktop\download.png">
            <a:extLst>
              <a:ext uri="{FF2B5EF4-FFF2-40B4-BE49-F238E27FC236}">
                <a16:creationId xmlns="" xmlns:a16="http://schemas.microsoft.com/office/drawing/2014/main" id="{44672008-0A40-9861-A261-E91988A52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7" b="32222"/>
          <a:stretch>
            <a:fillRect/>
          </a:stretch>
        </p:blipFill>
        <p:spPr bwMode="auto">
          <a:xfrm>
            <a:off x="7429121" y="5391324"/>
            <a:ext cx="1558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44" descr="C:\Documents and Settings\USER\Desktop\2f1bc0264caae304bd50e9ce498d6de5.png">
            <a:extLst>
              <a:ext uri="{FF2B5EF4-FFF2-40B4-BE49-F238E27FC236}">
                <a16:creationId xmlns="" xmlns:a16="http://schemas.microsoft.com/office/drawing/2014/main" id="{6D19A961-6118-029F-F4B2-B581EAF2B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3" b="19630"/>
          <a:stretch>
            <a:fillRect/>
          </a:stretch>
        </p:blipFill>
        <p:spPr bwMode="auto">
          <a:xfrm>
            <a:off x="9069008" y="5510387"/>
            <a:ext cx="10715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45" descr="C:\Documents and Settings\USER\Desktop\download.jpg">
            <a:extLst>
              <a:ext uri="{FF2B5EF4-FFF2-40B4-BE49-F238E27FC236}">
                <a16:creationId xmlns="" xmlns:a16="http://schemas.microsoft.com/office/drawing/2014/main" id="{A615EFD1-9A52-6111-4EA8-0404D6040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7"/>
          <a:stretch>
            <a:fillRect/>
          </a:stretch>
        </p:blipFill>
        <p:spPr bwMode="auto">
          <a:xfrm>
            <a:off x="3874708" y="5296074"/>
            <a:ext cx="11668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47" descr="CARE International in Lao PDR">
            <a:extLst>
              <a:ext uri="{FF2B5EF4-FFF2-40B4-BE49-F238E27FC236}">
                <a16:creationId xmlns="" xmlns:a16="http://schemas.microsoft.com/office/drawing/2014/main" id="{67B3088F-7EC8-EEC1-F48A-EB0284E1B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733" y="2774950"/>
            <a:ext cx="107632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38" descr="C:\Documents and Settings\USER\Desktop\JciM6nb8_400x400.png">
            <a:extLst>
              <a:ext uri="{FF2B5EF4-FFF2-40B4-BE49-F238E27FC236}">
                <a16:creationId xmlns="" xmlns:a16="http://schemas.microsoft.com/office/drawing/2014/main" id="{EACD871D-040C-EA55-BE80-5F65B5A14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46" y="3786361"/>
            <a:ext cx="652462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26" descr="New Image">
            <a:extLst>
              <a:ext uri="{FF2B5EF4-FFF2-40B4-BE49-F238E27FC236}">
                <a16:creationId xmlns="" xmlns:a16="http://schemas.microsoft.com/office/drawing/2014/main" id="{28175B9B-0386-14D8-8826-6E2D74809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458" y="2009949"/>
            <a:ext cx="10668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49" descr="Image may contain: text">
            <a:extLst>
              <a:ext uri="{FF2B5EF4-FFF2-40B4-BE49-F238E27FC236}">
                <a16:creationId xmlns="" xmlns:a16="http://schemas.microsoft.com/office/drawing/2014/main" id="{5DAC2C38-8BDC-10A4-B97D-2A0BFFFBF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946" y="4638056"/>
            <a:ext cx="13128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图片 1" descr="AHF">
            <a:extLst>
              <a:ext uri="{FF2B5EF4-FFF2-40B4-BE49-F238E27FC236}">
                <a16:creationId xmlns="" xmlns:a16="http://schemas.microsoft.com/office/drawing/2014/main" id="{376691C0-62F8-B530-C1D7-92B429390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215" y="5327031"/>
            <a:ext cx="1390650" cy="5000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Picture 49" descr="Where Australia's case for aid went wrong – and what we can do to rebuild -  Devpolicy Blog from the Development Policy Centre">
            <a:extLst>
              <a:ext uri="{FF2B5EF4-FFF2-40B4-BE49-F238E27FC236}">
                <a16:creationId xmlns="" xmlns:a16="http://schemas.microsoft.com/office/drawing/2014/main" id="{FAD0CEC2-E920-7C65-9DD7-5DFC164FA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3" b="23375"/>
          <a:stretch>
            <a:fillRect/>
          </a:stretch>
        </p:blipFill>
        <p:spPr bwMode="auto">
          <a:xfrm>
            <a:off x="2299164" y="3742406"/>
            <a:ext cx="139065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CA345C3E-8882-0F62-EBB9-6C5F213530D9}"/>
              </a:ext>
            </a:extLst>
          </p:cNvPr>
          <p:cNvCxnSpPr/>
          <p:nvPr/>
        </p:nvCxnSpPr>
        <p:spPr>
          <a:xfrm>
            <a:off x="2130804" y="1904301"/>
            <a:ext cx="0" cy="399978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0" descr="https://res.cloudinary.com/devex/image/fetch/c_pad,h_180,w_180/https:/s3.amazonaws.com/neo-assets/assets/0113/8527/Lao_Women.jpg">
            <a:extLst>
              <a:ext uri="{FF2B5EF4-FFF2-40B4-BE49-F238E27FC236}">
                <a16:creationId xmlns="" xmlns:a16="http://schemas.microsoft.com/office/drawing/2014/main" id="{7B82B6A5-99D4-B959-AE6E-C0ED58F9C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6250"/>
          <a:stretch>
            <a:fillRect/>
          </a:stretch>
        </p:blipFill>
        <p:spPr bwMode="auto">
          <a:xfrm>
            <a:off x="924105" y="3441257"/>
            <a:ext cx="96678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22CE0DB-0750-E85F-6145-7A4ACB62BD9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572069" y="3237077"/>
            <a:ext cx="1754438" cy="526777"/>
          </a:xfrm>
          <a:prstGeom prst="rect">
            <a:avLst/>
          </a:prstGeom>
        </p:spPr>
      </p:pic>
      <p:pic>
        <p:nvPicPr>
          <p:cNvPr id="112" name="Picture 35" descr="ผลการค้นหารูปภาพสำหรับ french red cross logo">
            <a:extLst>
              <a:ext uri="{FF2B5EF4-FFF2-40B4-BE49-F238E27FC236}">
                <a16:creationId xmlns="" xmlns:a16="http://schemas.microsoft.com/office/drawing/2014/main" id="{BFDE53CF-13F4-9CCD-C1E8-C63D82469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863" y="2408252"/>
            <a:ext cx="1908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06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02726F-B86A-14F6-80E8-1AC2D7596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ເຄືອຂ່າຍ ສສສຄ </a:t>
            </a:r>
            <a:r>
              <a:rPr lang="lo-LA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Networks</a:t>
            </a:r>
            <a:r>
              <a:rPr lang="lo-LA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)</a:t>
            </a:r>
            <a:endParaRPr lang="en-US" sz="2800" dirty="0">
              <a:solidFill>
                <a:srgbClr val="FFC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AF990EE-515C-BE00-5DBD-786CF32E6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3" descr="C:\8. Programs\7. Nutrition inc SUN CSA and new Plan\SUN Communications\SUN_Logo_CSN_Stacked_RGB.jpg">
            <a:extLst>
              <a:ext uri="{FF2B5EF4-FFF2-40B4-BE49-F238E27FC236}">
                <a16:creationId xmlns="" xmlns:a16="http://schemas.microsoft.com/office/drawing/2014/main" id="{FB377273-0BEA-D925-DCF9-53B7BC0B3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595" y="3541982"/>
            <a:ext cx="4142674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A84E07A-8270-798C-E1C4-CB920D89F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8839" r="18433" b="10663"/>
          <a:stretch>
            <a:fillRect/>
          </a:stretch>
        </p:blipFill>
        <p:spPr bwMode="auto">
          <a:xfrm>
            <a:off x="1216013" y="1892116"/>
            <a:ext cx="4658608" cy="451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A461DCEF-7F5D-366B-C174-4FFAB6C451FE}"/>
              </a:ext>
            </a:extLst>
          </p:cNvPr>
          <p:cNvSpPr/>
          <p:nvPr/>
        </p:nvSpPr>
        <p:spPr>
          <a:xfrm>
            <a:off x="4065434" y="2929445"/>
            <a:ext cx="928688" cy="7858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9" name="Picture 26" descr="Image may contain: text">
            <a:extLst>
              <a:ext uri="{FF2B5EF4-FFF2-40B4-BE49-F238E27FC236}">
                <a16:creationId xmlns="" xmlns:a16="http://schemas.microsoft.com/office/drawing/2014/main" id="{141E595C-44F4-BFB7-E0C7-7AF04EF15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820" y="4578836"/>
            <a:ext cx="903449" cy="81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>
            <a:extLst>
              <a:ext uri="{FF2B5EF4-FFF2-40B4-BE49-F238E27FC236}">
                <a16:creationId xmlns="" xmlns:a16="http://schemas.microsoft.com/office/drawing/2014/main" id="{E8FA9938-2FEE-19B8-244D-7998B9AB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0" r="64516" b="78104"/>
          <a:stretch>
            <a:fillRect/>
          </a:stretch>
        </p:blipFill>
        <p:spPr bwMode="auto">
          <a:xfrm>
            <a:off x="9602820" y="5588517"/>
            <a:ext cx="903449" cy="82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 descr="https://ci5.googleusercontent.com/proxy/PXGTS5NwVLanBvjXOYZa3qD3M1Mordr9rz7eF54ZpgslJGSWTth8RxnZ_L5pFRVt5P3NGB2dqXV2HqKfzgtztQ_lNKBgZr1jPAhL2d2WbB3g2ayRrcdNdeJAbwLKJ4khDYs13D7AOQCA5c-BO0s9UKgnnzuyNhAB3asKW71oQ6nOtevLWVoS5q5KiPzfmfyIgwBJX07nw_QQcNHEiA=s0-d-e1-ft#https://docs.google.com/uc?export=download&amp;id=1GmxHCQILXU-TzCtNh3PdPX_O_Cun2G_X&amp;revid=0B0SEZ8mKmfG1aGpURGkwR3Z3eEEyekt4WnMrZGwwYWF5WkhjPQ">
            <a:extLst>
              <a:ext uri="{FF2B5EF4-FFF2-40B4-BE49-F238E27FC236}">
                <a16:creationId xmlns="" xmlns:a16="http://schemas.microsoft.com/office/drawing/2014/main" id="{085759DE-AA31-F327-F749-F1CC76518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6" y="4568457"/>
            <a:ext cx="3160772" cy="821354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12" name="Picture 29" descr="Home page - ALiSEA .:. Agro-ecology Learning alliance in South East Asia">
            <a:extLst>
              <a:ext uri="{FF2B5EF4-FFF2-40B4-BE49-F238E27FC236}">
                <a16:creationId xmlns="" xmlns:a16="http://schemas.microsoft.com/office/drawing/2014/main" id="{07983AA1-52FE-82E5-CFB5-AAA8DA658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594" y="5590306"/>
            <a:ext cx="3163053" cy="82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B1A64D2-7D95-7552-58F3-3D67C7CC6A08}"/>
              </a:ext>
            </a:extLst>
          </p:cNvPr>
          <p:cNvSpPr txBox="1"/>
          <p:nvPr/>
        </p:nvSpPr>
        <p:spPr>
          <a:xfrm>
            <a:off x="6271720" y="1787656"/>
            <a:ext cx="42345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ນອກຈາກນັ້ນ, ສສສຄ ຍັງເປັນອົງກອນໜຶ່ງ ທີ່ໄດ້ເຂົ້າຮ່ວມ ເຄືອຂ່າຍ ຊ່ວຍເຫຼືອ ທັງພາຍໃນປະເທດ ແລະ ນອກປະເທດ, ໂດຍສະເພາະ ສສສຄ ໄດ້ເຂົ້າເປັນເຄືອຂ່າຍ ຂອງ ສະຫະພັນວາງແຜນຄອບຄົວສາກົນ ຫຼື </a:t>
            </a:r>
            <a:r>
              <a:rPr lang="en-US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IPPF 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ທີ່ເປັນສະພັນທີ່ມີເຄືອຂ່າຍໃຫຍ່ ຫຼາຍກວ່າ 70 ປະເທດທົ່ວໂລກ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59424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0F2C4B-96E4-8D68-4468-49C449B4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ການຊ່ວຍເຫຼືອດ້ານມະນຸດສະທໍາ </a:t>
            </a:r>
            <a:r>
              <a:rPr lang="lo-LA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humanitarians</a:t>
            </a:r>
            <a:r>
              <a:rPr lang="lo-LA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7C9719-12DC-7622-DB70-C05AC10BB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0EE561-E8B4-B314-937C-E190F904F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026" name="Picture 2" descr="อาจเป็นรูปภาพของ 2 คน, ผู้คนกำลังยืน และ กลางแจ้ง">
            <a:extLst>
              <a:ext uri="{FF2B5EF4-FFF2-40B4-BE49-F238E27FC236}">
                <a16:creationId xmlns="" xmlns:a16="http://schemas.microsoft.com/office/drawing/2014/main" id="{EC6D6FE9-3A18-C2D9-8167-D3664F7A3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78" y="2090491"/>
            <a:ext cx="2947331" cy="221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photo description available.">
            <a:extLst>
              <a:ext uri="{FF2B5EF4-FFF2-40B4-BE49-F238E27FC236}">
                <a16:creationId xmlns="" xmlns:a16="http://schemas.microsoft.com/office/drawing/2014/main" id="{BB429F92-1D6E-D07C-790F-7BEE1ED86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34373" r="8410" b="7033"/>
          <a:stretch/>
        </p:blipFill>
        <p:spPr bwMode="auto">
          <a:xfrm>
            <a:off x="3063326" y="2065867"/>
            <a:ext cx="4529947" cy="224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photo description available.">
            <a:extLst>
              <a:ext uri="{FF2B5EF4-FFF2-40B4-BE49-F238E27FC236}">
                <a16:creationId xmlns="" xmlns:a16="http://schemas.microsoft.com/office/drawing/2014/main" id="{0D3592C5-637B-8F56-337A-4BE25009A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6"/>
          <a:stretch/>
        </p:blipFill>
        <p:spPr bwMode="auto">
          <a:xfrm>
            <a:off x="9076888" y="4324462"/>
            <a:ext cx="2306973" cy="197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 photo description available.">
            <a:extLst>
              <a:ext uri="{FF2B5EF4-FFF2-40B4-BE49-F238E27FC236}">
                <a16:creationId xmlns="" xmlns:a16="http://schemas.microsoft.com/office/drawing/2014/main" id="{0E378EF1-B704-2EC7-A07E-10F253025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"/>
          <a:stretch/>
        </p:blipFill>
        <p:spPr bwMode="auto">
          <a:xfrm>
            <a:off x="6483521" y="4332564"/>
            <a:ext cx="2708690" cy="197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may contain: 16 people, people standing and outdoor">
            <a:extLst>
              <a:ext uri="{FF2B5EF4-FFF2-40B4-BE49-F238E27FC236}">
                <a16:creationId xmlns="" xmlns:a16="http://schemas.microsoft.com/office/drawing/2014/main" id="{79D94E41-323B-8DBB-11E0-999A96702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" t="9792" b="15875"/>
          <a:stretch>
            <a:fillRect/>
          </a:stretch>
        </p:blipFill>
        <p:spPr bwMode="auto">
          <a:xfrm>
            <a:off x="7593273" y="2090490"/>
            <a:ext cx="3790588" cy="222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age may contain: 13 people, people smiling, people sitting, table and indoor">
            <a:extLst>
              <a:ext uri="{FF2B5EF4-FFF2-40B4-BE49-F238E27FC236}">
                <a16:creationId xmlns="" xmlns:a16="http://schemas.microsoft.com/office/drawing/2014/main" id="{D010F635-A38E-A2E2-36F7-8D3313709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831" y="4325691"/>
            <a:ext cx="2708690" cy="203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Image may contain: 11 people, including Manisone Oudom, people smiling, people standing">
            <a:extLst>
              <a:ext uri="{FF2B5EF4-FFF2-40B4-BE49-F238E27FC236}">
                <a16:creationId xmlns="" xmlns:a16="http://schemas.microsoft.com/office/drawing/2014/main" id="{20B7FB22-132B-7842-E8C0-5B1AC38F3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t="21873"/>
          <a:stretch/>
        </p:blipFill>
        <p:spPr bwMode="auto">
          <a:xfrm>
            <a:off x="550878" y="4308250"/>
            <a:ext cx="3223952" cy="204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441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B8FAED-CEDA-D3A3-A37A-701C70165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ໃບຍ້ອງຍໍທີ່ ສສສຄ ໄດ້ຮັບ (</a:t>
            </a:r>
            <a:r>
              <a:rPr lang="en-US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Appreciation letter</a:t>
            </a:r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)</a:t>
            </a:r>
            <a:endParaRPr lang="en-US" dirty="0">
              <a:solidFill>
                <a:srgbClr val="FFC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4A8128-5A05-ACAB-15B9-0A820C4D4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1669409"/>
            <a:ext cx="1963394" cy="48236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ອີງໃສ່ຍຸດທະສາດ 7 ປີ, ສສສຄ ໄດ້ປະກອບສ່ວນຢ່າງຕັ້ງໜ້າ ແລະ ຫ້າວຫັນ ໂດຍຜ່ານການເຮັດວຽກຮ່ວມ ພະນັກງານພັກ-ລັດທ້ອງຖິ່ນ ທີ່ເປັນເຂດເປົ້າໝາຍ ຊ່ວຍເຫຼືອປະຊາຊົນທີ່ຢູ່ເຂດຫ່າງໄກສອກຫຼີກ ປະກອບສ່ວນຕໍ່ເປົ້າໝາຍແຫ່ງຊາດ ແລະ ສາກົນ ຈົນພົ້ນເດັ່ນ ແລະ ໄດ້ຮັບໃບຍ້ອງຍໍຫຼາຍອັນ, ໂດຍສະເພາະໃບຍ້ອງຍໍຈາກກະຊວງພາຍໃນປີ 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B4C95CC-E46D-6BA4-8241-5B00E68A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3A1F93B-F9E6-FC39-82E5-26969DAF6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314" t="10647" r="10493" b="10928"/>
          <a:stretch/>
        </p:blipFill>
        <p:spPr>
          <a:xfrm rot="20839139">
            <a:off x="8466042" y="1867688"/>
            <a:ext cx="3343244" cy="4680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2354996-8B03-B55A-403A-0DDFCF515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647038" y="1354573"/>
            <a:ext cx="4000463" cy="56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8AAF23-6D21-DD56-99C2-6F7F84EC9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630055"/>
          </a:xfrm>
        </p:spPr>
        <p:txBody>
          <a:bodyPr>
            <a:noAutofit/>
          </a:bodyPr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ສາລະບານ</a:t>
            </a:r>
            <a:endParaRPr lang="en-US" b="1" dirty="0">
              <a:solidFill>
                <a:srgbClr val="FFC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B87B1176-ECAD-FDD8-1ACC-ADCE7467B497}"/>
              </a:ext>
            </a:extLst>
          </p:cNvPr>
          <p:cNvSpPr/>
          <p:nvPr/>
        </p:nvSpPr>
        <p:spPr>
          <a:xfrm>
            <a:off x="2688672" y="1702590"/>
            <a:ext cx="704675" cy="630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000" dirty="0"/>
              <a:t>4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6424678-6EF1-6B2D-030E-5B9C3CB37FE1}"/>
              </a:ext>
            </a:extLst>
          </p:cNvPr>
          <p:cNvSpPr txBox="1"/>
          <p:nvPr/>
        </p:nvSpPr>
        <p:spPr>
          <a:xfrm>
            <a:off x="935373" y="1794938"/>
            <a:ext cx="2214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ຄໍາເຫັນປະທານ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1E034A1-F3AE-1A6A-A16F-B1B3F51F5053}"/>
              </a:ext>
            </a:extLst>
          </p:cNvPr>
          <p:cNvSpPr txBox="1"/>
          <p:nvPr/>
        </p:nvSpPr>
        <p:spPr>
          <a:xfrm>
            <a:off x="935373" y="2499654"/>
            <a:ext cx="290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ຄໍາເຫັນຜູ້ອໍານວຍການ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D0B1A562-B73A-9585-AC2E-6680A453D6B6}"/>
              </a:ext>
            </a:extLst>
          </p:cNvPr>
          <p:cNvSpPr/>
          <p:nvPr/>
        </p:nvSpPr>
        <p:spPr>
          <a:xfrm>
            <a:off x="2969776" y="3136677"/>
            <a:ext cx="704675" cy="630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000" dirty="0"/>
              <a:t>6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0CCD13A-E117-803D-D08F-0EF5923E40E1}"/>
              </a:ext>
            </a:extLst>
          </p:cNvPr>
          <p:cNvSpPr txBox="1"/>
          <p:nvPr/>
        </p:nvSpPr>
        <p:spPr>
          <a:xfrm>
            <a:off x="935373" y="3228245"/>
            <a:ext cx="2491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ພາບລວມ ສສສຄ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358B9AB9-66BC-66B2-ABC9-DBEC01F8E12E}"/>
              </a:ext>
            </a:extLst>
          </p:cNvPr>
          <p:cNvSpPr/>
          <p:nvPr/>
        </p:nvSpPr>
        <p:spPr>
          <a:xfrm>
            <a:off x="3281494" y="3930652"/>
            <a:ext cx="704675" cy="630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000" dirty="0"/>
              <a:t>7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46024ED-F23C-DDC7-BC13-B80E0B747F4D}"/>
              </a:ext>
            </a:extLst>
          </p:cNvPr>
          <p:cNvSpPr txBox="1"/>
          <p:nvPr/>
        </p:nvSpPr>
        <p:spPr>
          <a:xfrm>
            <a:off x="935373" y="4041030"/>
            <a:ext cx="2709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ການປົກຄອງພາຍໃນ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B4C22012-F2E0-1058-3589-42AA00FC6F79}"/>
              </a:ext>
            </a:extLst>
          </p:cNvPr>
          <p:cNvSpPr/>
          <p:nvPr/>
        </p:nvSpPr>
        <p:spPr>
          <a:xfrm>
            <a:off x="3281493" y="4759253"/>
            <a:ext cx="704675" cy="630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000" dirty="0"/>
              <a:t>8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28F9BC9-FFF2-E258-AD99-C77D765CD55F}"/>
              </a:ext>
            </a:extLst>
          </p:cNvPr>
          <p:cNvSpPr txBox="1"/>
          <p:nvPr/>
        </p:nvSpPr>
        <p:spPr>
          <a:xfrm>
            <a:off x="935372" y="4853815"/>
            <a:ext cx="2814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ຄະນະບໍລິຫານສູງສຸດ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DCE11151-D7C2-F9C4-5B60-107F0E0B9EAF}"/>
              </a:ext>
            </a:extLst>
          </p:cNvPr>
          <p:cNvSpPr/>
          <p:nvPr/>
        </p:nvSpPr>
        <p:spPr>
          <a:xfrm>
            <a:off x="2445391" y="5498682"/>
            <a:ext cx="704675" cy="630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000" dirty="0"/>
              <a:t>9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A17A043-9308-FE00-4864-549347A8A89A}"/>
              </a:ext>
            </a:extLst>
          </p:cNvPr>
          <p:cNvSpPr txBox="1"/>
          <p:nvPr/>
        </p:nvSpPr>
        <p:spPr>
          <a:xfrm>
            <a:off x="935372" y="5639930"/>
            <a:ext cx="1753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ທີມບໍລິຫານ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796B8007-B5CB-4C36-DB37-EC67138EF88B}"/>
              </a:ext>
            </a:extLst>
          </p:cNvPr>
          <p:cNvSpPr/>
          <p:nvPr/>
        </p:nvSpPr>
        <p:spPr>
          <a:xfrm>
            <a:off x="6745449" y="1619629"/>
            <a:ext cx="704675" cy="630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000" dirty="0"/>
              <a:t>10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A2D377D-2DDE-7051-A5EE-6FF3E472B1B9}"/>
              </a:ext>
            </a:extLst>
          </p:cNvPr>
          <p:cNvSpPr txBox="1"/>
          <p:nvPr/>
        </p:nvSpPr>
        <p:spPr>
          <a:xfrm>
            <a:off x="3599577" y="1764518"/>
            <a:ext cx="3030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ພາບລວມຍຸດທະສາດ 7 ປີ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ACD535C5-4A20-6644-4771-65896EA536B4}"/>
              </a:ext>
            </a:extLst>
          </p:cNvPr>
          <p:cNvSpPr/>
          <p:nvPr/>
        </p:nvSpPr>
        <p:spPr>
          <a:xfrm>
            <a:off x="7868871" y="2374593"/>
            <a:ext cx="704675" cy="630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000" dirty="0"/>
              <a:t>11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6344CEF-BD1D-2E28-AC90-FE561AFBC35F}"/>
              </a:ext>
            </a:extLst>
          </p:cNvPr>
          <p:cNvSpPr txBox="1"/>
          <p:nvPr/>
        </p:nvSpPr>
        <p:spPr>
          <a:xfrm>
            <a:off x="4121968" y="2474757"/>
            <a:ext cx="4013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ໂຄງການ ແລະພື້ນທີ່ຈັດຕັ້ງປະຕິບັດ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B47874E5-64A3-55A2-62B9-96B603CA33E1}"/>
              </a:ext>
            </a:extLst>
          </p:cNvPr>
          <p:cNvSpPr/>
          <p:nvPr/>
        </p:nvSpPr>
        <p:spPr>
          <a:xfrm>
            <a:off x="7516534" y="3144049"/>
            <a:ext cx="704675" cy="630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000" dirty="0"/>
              <a:t>4</a:t>
            </a: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F53FB2C-CE98-20A0-7804-6F4043CE4268}"/>
              </a:ext>
            </a:extLst>
          </p:cNvPr>
          <p:cNvSpPr txBox="1"/>
          <p:nvPr/>
        </p:nvSpPr>
        <p:spPr>
          <a:xfrm>
            <a:off x="3899947" y="3228245"/>
            <a:ext cx="3869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ຜົນໄດ້ຮັບຕໍ່ຄາດໝາຍຍຸດທະສາດ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F3103FFE-17E8-EABC-C61F-91931EEA0C30}"/>
              </a:ext>
            </a:extLst>
          </p:cNvPr>
          <p:cNvSpPr/>
          <p:nvPr/>
        </p:nvSpPr>
        <p:spPr>
          <a:xfrm>
            <a:off x="6811859" y="3974415"/>
            <a:ext cx="704675" cy="630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000" dirty="0"/>
              <a:t>18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B68AEC7-CB0F-D42D-AC37-6F1DE8F521E1}"/>
              </a:ext>
            </a:extLst>
          </p:cNvPr>
          <p:cNvSpPr txBox="1"/>
          <p:nvPr/>
        </p:nvSpPr>
        <p:spPr>
          <a:xfrm>
            <a:off x="4364345" y="4050969"/>
            <a:ext cx="2652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ການເງິນ ແລະ ຊັບສິນ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886B401D-E138-F255-552D-22A748164A63}"/>
              </a:ext>
            </a:extLst>
          </p:cNvPr>
          <p:cNvSpPr/>
          <p:nvPr/>
        </p:nvSpPr>
        <p:spPr>
          <a:xfrm>
            <a:off x="3351476" y="2366952"/>
            <a:ext cx="704675" cy="630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000" dirty="0"/>
              <a:t>5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549710A-C8E9-48E9-4A41-D5D63110295B}"/>
              </a:ext>
            </a:extLst>
          </p:cNvPr>
          <p:cNvSpPr txBox="1"/>
          <p:nvPr/>
        </p:nvSpPr>
        <p:spPr>
          <a:xfrm>
            <a:off x="4304437" y="4864575"/>
            <a:ext cx="2793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ການກວດສອບບັນຊີ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000CDC68-CFA0-287A-FA47-53F9D0E9519D}"/>
              </a:ext>
            </a:extLst>
          </p:cNvPr>
          <p:cNvSpPr/>
          <p:nvPr/>
        </p:nvSpPr>
        <p:spPr>
          <a:xfrm>
            <a:off x="6860225" y="4769619"/>
            <a:ext cx="704675" cy="630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  <a:r>
              <a:rPr lang="lo-LA" sz="2000" dirty="0"/>
              <a:t>1</a:t>
            </a:r>
            <a:endParaRPr lang="en-US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6835A66-CAE5-7F83-6D51-2E25A7DCF3EA}"/>
              </a:ext>
            </a:extLst>
          </p:cNvPr>
          <p:cNvSpPr txBox="1"/>
          <p:nvPr/>
        </p:nvSpPr>
        <p:spPr>
          <a:xfrm>
            <a:off x="3426903" y="5642289"/>
            <a:ext cx="3226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ຄູ່ຮ່ວມງານ ແລະ ຜູ້ໃຫ້ທຶນ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5A7FBF9C-2BC0-C6BA-C3C7-B2D823697CD3}"/>
              </a:ext>
            </a:extLst>
          </p:cNvPr>
          <p:cNvSpPr/>
          <p:nvPr/>
        </p:nvSpPr>
        <p:spPr>
          <a:xfrm>
            <a:off x="6507887" y="5520308"/>
            <a:ext cx="704675" cy="630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000" dirty="0"/>
              <a:t>22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BD1F796-49ED-65E1-1B88-82A6FA1496C9}"/>
              </a:ext>
            </a:extLst>
          </p:cNvPr>
          <p:cNvSpPr txBox="1"/>
          <p:nvPr/>
        </p:nvSpPr>
        <p:spPr>
          <a:xfrm>
            <a:off x="8573546" y="2483056"/>
            <a:ext cx="2272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ໃບຍ້ອງຍໍທີ່ໄດ້ຮັບ 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EC3914BD-8994-8E8D-B247-A5324CFE92F5}"/>
              </a:ext>
            </a:extLst>
          </p:cNvPr>
          <p:cNvSpPr/>
          <p:nvPr/>
        </p:nvSpPr>
        <p:spPr>
          <a:xfrm>
            <a:off x="10844689" y="2365037"/>
            <a:ext cx="704675" cy="630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000" dirty="0"/>
              <a:t>24</a:t>
            </a:r>
            <a:endParaRPr lang="en-US" sz="2000" dirty="0"/>
          </a:p>
        </p:txBody>
      </p:sp>
      <p:sp>
        <p:nvSpPr>
          <p:cNvPr id="33" name="Slide Number Placeholder 32">
            <a:extLst>
              <a:ext uri="{FF2B5EF4-FFF2-40B4-BE49-F238E27FC236}">
                <a16:creationId xmlns="" xmlns:a16="http://schemas.microsoft.com/office/drawing/2014/main" id="{DF2999CF-5B6D-5273-A293-D4E04AC3A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50CE855-E4C9-215C-93FA-25D12CE261E7}"/>
              </a:ext>
            </a:extLst>
          </p:cNvPr>
          <p:cNvSpPr txBox="1"/>
          <p:nvPr/>
        </p:nvSpPr>
        <p:spPr>
          <a:xfrm>
            <a:off x="7847179" y="4075370"/>
            <a:ext cx="2306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ສະຫຼຸບ ແລະຕີລາຄາ 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32E4F0B1-E9C9-227C-CA70-2A442FE7249F}"/>
              </a:ext>
            </a:extLst>
          </p:cNvPr>
          <p:cNvSpPr/>
          <p:nvPr/>
        </p:nvSpPr>
        <p:spPr>
          <a:xfrm>
            <a:off x="10167339" y="3957467"/>
            <a:ext cx="704675" cy="630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000" dirty="0"/>
              <a:t>31</a:t>
            </a:r>
            <a:endParaRPr lang="en-US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2F42A9C8-6C04-7585-2213-F0EF88EEF394}"/>
              </a:ext>
            </a:extLst>
          </p:cNvPr>
          <p:cNvSpPr txBox="1"/>
          <p:nvPr/>
        </p:nvSpPr>
        <p:spPr>
          <a:xfrm>
            <a:off x="7786052" y="4861424"/>
            <a:ext cx="196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ທິດທາງຕໍ່ໜ້າ 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DD96602E-DC81-1360-86BE-920D70AC6054}"/>
              </a:ext>
            </a:extLst>
          </p:cNvPr>
          <p:cNvSpPr/>
          <p:nvPr/>
        </p:nvSpPr>
        <p:spPr>
          <a:xfrm>
            <a:off x="9462664" y="4780379"/>
            <a:ext cx="704675" cy="630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000" dirty="0"/>
              <a:t>39</a:t>
            </a:r>
            <a:endParaRPr lang="en-US" sz="2000" dirty="0"/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403B9CEC-C320-6D52-7746-13D5EC6B09A3}"/>
              </a:ext>
            </a:extLst>
          </p:cNvPr>
          <p:cNvSpPr/>
          <p:nvPr/>
        </p:nvSpPr>
        <p:spPr>
          <a:xfrm>
            <a:off x="9933620" y="5487579"/>
            <a:ext cx="704675" cy="630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000" dirty="0"/>
              <a:t>40</a:t>
            </a:r>
            <a:endParaRPr lang="en-US" sz="2000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87E022F9-121C-27DB-34D5-D6116923751C}"/>
              </a:ext>
            </a:extLst>
          </p:cNvPr>
          <p:cNvSpPr txBox="1"/>
          <p:nvPr/>
        </p:nvSpPr>
        <p:spPr>
          <a:xfrm>
            <a:off x="7475577" y="5604502"/>
            <a:ext cx="2272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ເອກະສານຊ້ອນທ້າຍ 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17BFC45-D1D9-2606-8D82-B4B5A01BE9C0}"/>
              </a:ext>
            </a:extLst>
          </p:cNvPr>
          <p:cNvSpPr txBox="1"/>
          <p:nvPr/>
        </p:nvSpPr>
        <p:spPr>
          <a:xfrm>
            <a:off x="8326400" y="3247992"/>
            <a:ext cx="2272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ຄວາມຍືນຍົງ 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3B196140-6C6B-D856-7803-A03638ABA9BE}"/>
              </a:ext>
            </a:extLst>
          </p:cNvPr>
          <p:cNvSpPr/>
          <p:nvPr/>
        </p:nvSpPr>
        <p:spPr>
          <a:xfrm>
            <a:off x="10112551" y="3079602"/>
            <a:ext cx="704675" cy="630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000" dirty="0"/>
              <a:t>25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11F2C8C-7D27-3698-FC64-2790998683AC}"/>
              </a:ext>
            </a:extLst>
          </p:cNvPr>
          <p:cNvSpPr txBox="1"/>
          <p:nvPr/>
        </p:nvSpPr>
        <p:spPr>
          <a:xfrm>
            <a:off x="7542474" y="1747779"/>
            <a:ext cx="286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ການຮັບ/ການບໍລິຈາກ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63A41A53-5D97-AE99-5A98-E1AD6078541E}"/>
              </a:ext>
            </a:extLst>
          </p:cNvPr>
          <p:cNvSpPr/>
          <p:nvPr/>
        </p:nvSpPr>
        <p:spPr>
          <a:xfrm>
            <a:off x="10054656" y="1661656"/>
            <a:ext cx="704675" cy="630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000" dirty="0"/>
              <a:t>28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1997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B8FAED-CEDA-D3A3-A37A-701C70165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ຄວາມຍືນຍົງ (</a:t>
            </a:r>
            <a:r>
              <a:rPr lang="en-US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sustainability</a:t>
            </a:r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)</a:t>
            </a:r>
            <a:endParaRPr lang="en-US" dirty="0">
              <a:solidFill>
                <a:srgbClr val="FFC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4A8128-5A05-ACAB-15B9-0A820C4D4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0250" y="2065867"/>
            <a:ext cx="3686019" cy="41168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ສສສຄ ແນມເຫັນວ່າ ເມື່ອປະເທດລາວຫຼຸດພົ້ນອອກຈາກ ສະຖານະການເປັນປະເທດທີ່ດ້ອຍພັດທະນາ, ຜູ້ໃຫ້ທຶນກໍ່ຈະລົດໜ້ອຍຖອຍລົງ. ສະນັ້ນ, ເພື່ອແນໃສ່ ເຮັດໃຫ້ສະມາຄົມມີຄວາມຍືນຍົງ, ສສສຄ ກໍ່ໄດ້ວາງທິດທາງໃນການສ້າງຄວາມຍືນຍົງໃຫ້ກັບຕົວເອງ ບໍ່ວ່າ ດ້ານທຶນຮອນ, ບຸກຄະລາກອນ ແລະ ຊັບສິນ ໃຫ້ສາມາດກຸ້ມຕົວເອງໃນອະນາຄົດ ເຊັ່ນ:ສ້າງຍຸດທະສາດການຕະຫຼາດເພື່ອຊອກຊ່ອງທາງໃນການສ້າງລາຍໄດ້, ສ້າງຍຸດທະສາດລະດົມທຶນ, ສ້າງແຜນການຈັດສັນ ແລະຮັກສາພະນັກງານ, ຈັດຊື້ດິນ ແລະ ເຮືອນເປັນຂອງ ສສສຄເອງ, ຈັດຊື້ພາຫະນະຮັບໃຊ້ເພື່ອຫຼຸດຜ່ອນໃນການເຊົ່າລົດ, ເປັນຕົ້ນ.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B4C95CC-E46D-6BA4-8241-5B00E68A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350DED8-9E15-6F6E-9234-122D29F2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80" y="1946246"/>
            <a:ext cx="5553511" cy="416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2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BDD04F-7D01-C814-6009-AA3FFC2B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ສະຫຼຸບ ແລະຕີລາຄາ 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(Conclusion)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A60B8AD-71C3-AE3D-3DFE-BB95B5860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12F4999-C402-4B2B-DC35-6B9B08696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2" y="1898087"/>
            <a:ext cx="10211497" cy="44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11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>
            <a:extLst>
              <a:ext uri="{FF2B5EF4-FFF2-40B4-BE49-F238E27FC236}">
                <a16:creationId xmlns="" xmlns:a16="http://schemas.microsoft.com/office/drawing/2014/main" id="{7D85C5AC-D72F-4B21-AC10-D54F677E28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6215759"/>
              </p:ext>
            </p:extLst>
          </p:nvPr>
        </p:nvGraphicFramePr>
        <p:xfrm>
          <a:off x="799911" y="2481044"/>
          <a:ext cx="10131422" cy="28032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9609">
                  <a:extLst>
                    <a:ext uri="{9D8B030D-6E8A-4147-A177-3AD203B41FA5}">
                      <a16:colId xmlns="" xmlns:a16="http://schemas.microsoft.com/office/drawing/2014/main" val="2166175416"/>
                    </a:ext>
                  </a:extLst>
                </a:gridCol>
                <a:gridCol w="4343413">
                  <a:extLst>
                    <a:ext uri="{9D8B030D-6E8A-4147-A177-3AD203B41FA5}">
                      <a16:colId xmlns="" xmlns:a16="http://schemas.microsoft.com/office/drawing/2014/main" val="3384581494"/>
                    </a:ext>
                  </a:extLst>
                </a:gridCol>
                <a:gridCol w="1252696">
                  <a:extLst>
                    <a:ext uri="{9D8B030D-6E8A-4147-A177-3AD203B41FA5}">
                      <a16:colId xmlns="" xmlns:a16="http://schemas.microsoft.com/office/drawing/2014/main" val="824605613"/>
                    </a:ext>
                  </a:extLst>
                </a:gridCol>
                <a:gridCol w="1187927">
                  <a:extLst>
                    <a:ext uri="{9D8B030D-6E8A-4147-A177-3AD203B41FA5}">
                      <a16:colId xmlns="" xmlns:a16="http://schemas.microsoft.com/office/drawing/2014/main" val="4293115346"/>
                    </a:ext>
                  </a:extLst>
                </a:gridCol>
                <a:gridCol w="1222610">
                  <a:extLst>
                    <a:ext uri="{9D8B030D-6E8A-4147-A177-3AD203B41FA5}">
                      <a16:colId xmlns="" xmlns:a16="http://schemas.microsoft.com/office/drawing/2014/main" val="3663346457"/>
                    </a:ext>
                  </a:extLst>
                </a:gridCol>
                <a:gridCol w="965167">
                  <a:extLst>
                    <a:ext uri="{9D8B030D-6E8A-4147-A177-3AD203B41FA5}">
                      <a16:colId xmlns="" xmlns:a16="http://schemas.microsoft.com/office/drawing/2014/main" val="1317263314"/>
                    </a:ext>
                  </a:extLst>
                </a:gridCol>
              </a:tblGrid>
              <a:tr h="676717">
                <a:tc>
                  <a:txBody>
                    <a:bodyPr/>
                    <a:lstStyle/>
                    <a:p>
                      <a:pPr algn="ctr" fontAlgn="b"/>
                      <a:r>
                        <a:rPr lang="lo-LA" sz="18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ຄາດໝາຍ   ຍຸດທະສາດ </a:t>
                      </a:r>
                      <a:endParaRPr lang="lo-LA" sz="1800" b="1" i="0" u="none" strike="noStrike" dirty="0">
                        <a:solidFill>
                          <a:srgbClr val="00008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o-LA" sz="18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ເນື້ອໃນຄາດໝາຍຍຸດທະສາດ</a:t>
                      </a:r>
                      <a:endParaRPr lang="lo-LA" sz="1800" b="1" i="0" u="none" strike="noStrike" dirty="0">
                        <a:solidFill>
                          <a:srgbClr val="00008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o-LA" sz="18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 ຄາດໝາຍທີ່ວາງໄວ້ </a:t>
                      </a:r>
                      <a:endParaRPr lang="lo-LA" sz="1800" b="1" i="0" u="none" strike="noStrike" dirty="0">
                        <a:solidFill>
                          <a:srgbClr val="00008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o-LA" sz="18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 ເປົ້າໝາຍ/  ຕົວຊີ້ວັດ</a:t>
                      </a:r>
                      <a:endParaRPr lang="lo-LA" sz="1800" b="1" i="0" u="none" strike="noStrike" dirty="0">
                        <a:solidFill>
                          <a:srgbClr val="00008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o-LA" sz="18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 ການບັນລຸ     ຕົວຈິງ </a:t>
                      </a:r>
                      <a:endParaRPr lang="lo-LA" sz="1800" b="1" i="0" u="none" strike="noStrike" dirty="0">
                        <a:solidFill>
                          <a:srgbClr val="00008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o-LA" sz="18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 % </a:t>
                      </a:r>
                      <a:endParaRPr lang="lo-LA" sz="18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75957468"/>
                  </a:ext>
                </a:extLst>
              </a:tr>
              <a:tr h="492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o-LA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 ປະກອບສ່ວນສ້າງ/ປັບປຸງນະໂຍບາຍ/ກົດໝາຍ ທີ່ກ່ຽວຂ້ອງກັບ ສຈພ ໃຫ້ໄດ້ 5 ສະບັບ</a:t>
                      </a:r>
                      <a:endParaRPr lang="lo-LA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o-LA" sz="1600" u="none" strike="noStrike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       5 </a:t>
                      </a:r>
                      <a:endParaRPr lang="lo-LA" sz="1600" b="0" i="0" u="none" strike="noStrike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o-LA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         5 </a:t>
                      </a:r>
                      <a:endParaRPr lang="lo-LA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o-LA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         4 </a:t>
                      </a:r>
                      <a:endParaRPr lang="lo-LA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o-LA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  80 </a:t>
                      </a:r>
                      <a:endParaRPr lang="lo-LA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539800588"/>
                  </a:ext>
                </a:extLst>
              </a:tr>
              <a:tr h="590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II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o-LA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ໃຫ້ຄວາມຮູ້/ຂໍ້ມູນຂ່າວສານ ກ່ຽວກັບ ສຈພ ແກ່ຊາວໜຸ່ມ ໃຫ້ໄດ້ 100,000 ຄົນ </a:t>
                      </a:r>
                      <a:endParaRPr lang="lo-LA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o-LA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  100.000 </a:t>
                      </a:r>
                      <a:endParaRPr lang="lo-LA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o-LA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   371.510 </a:t>
                      </a:r>
                      <a:endParaRPr lang="lo-LA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o-LA" sz="1600" u="none" strike="noStrike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   367.697 </a:t>
                      </a:r>
                      <a:endParaRPr lang="lo-LA" sz="1600" b="0" i="0" u="none" strike="noStrike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o-LA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 368 </a:t>
                      </a:r>
                      <a:endParaRPr lang="lo-LA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4149308374"/>
                  </a:ext>
                </a:extLst>
              </a:tr>
              <a:tr h="536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III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o-LA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ບໍລິການ ສຈພ ທີ່ມີຄຸຸນນະພາບ ໃຫ້ໄດ້ 1 ລ້ານບໍລິການ </a:t>
                      </a:r>
                      <a:endParaRPr lang="lo-LA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o-L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1,000,000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o-LA" sz="1600" u="none" strike="noStrike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  4.444.771 </a:t>
                      </a:r>
                      <a:endParaRPr lang="lo-LA" sz="1600" b="0" i="0" u="none" strike="noStrike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o-LA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  2.634.223 </a:t>
                      </a:r>
                      <a:endParaRPr lang="lo-LA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o-LA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 263 </a:t>
                      </a:r>
                      <a:endParaRPr lang="lo-LA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3132235341"/>
                  </a:ext>
                </a:extLst>
              </a:tr>
              <a:tr h="5074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IV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o-LA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ຕັ້ງປະຕິບັດໃຫ້ໄດ້ຮັບໝາກຜົນສູງສຸດ ແລະ ເຮັດໃຫ້ ສສສຄ ໜ້າເຊື່ອຖື  </a:t>
                      </a:r>
                      <a:endParaRPr lang="lo-LA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o-LA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       - </a:t>
                      </a:r>
                      <a:endParaRPr lang="lo-LA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o-LA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        22 </a:t>
                      </a:r>
                      <a:endParaRPr lang="lo-LA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o-LA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        32 </a:t>
                      </a:r>
                      <a:endParaRPr lang="lo-LA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o-LA" sz="1600" u="none" strike="noStrike" dirty="0">
                          <a:effectLst/>
                          <a:latin typeface="Phetsarath OT" panose="02000500000000000000" pitchFamily="2" charset="0"/>
                          <a:cs typeface="Phetsarath OT" panose="02000500000000000000" pitchFamily="2" charset="0"/>
                        </a:rPr>
                        <a:t> 147 </a:t>
                      </a:r>
                      <a:endParaRPr lang="lo-LA" sz="1600" b="0" i="0" u="none" strike="noStrike" dirty="0">
                        <a:solidFill>
                          <a:srgbClr val="000000"/>
                        </a:solidFill>
                        <a:effectLst/>
                        <a:latin typeface="Phetsarath OT" panose="02000500000000000000" pitchFamily="2" charset="0"/>
                        <a:cs typeface="Phetsarath OT" panose="02000500000000000000" pitchFamily="2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2175144139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A60B8AD-71C3-AE3D-3DFE-BB95B5860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464D40C-51B7-C0F2-776D-BB0B0930DECC}"/>
              </a:ext>
            </a:extLst>
          </p:cNvPr>
          <p:cNvSpPr txBox="1"/>
          <p:nvPr/>
        </p:nvSpPr>
        <p:spPr>
          <a:xfrm>
            <a:off x="727746" y="1213007"/>
            <a:ext cx="10131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ສະຫຼຸບແລ້ວ ຈາກ ແຜນພູມສະແດງກ່ອນໜ້ານີ້ ຊີ້ໃຫ້ເຫັນວ່າ ສສສຄ ສາມາດບັນລຸໄດ້ພຽງແຕ່ 80 % ຂອງເປົ້າໝາຍ ຫຼື ຕົວຊິີ້ວັດທີ່ຕັ້ງໄວ້ ໃນຍຸດທະສາດ  ແຕ່ວ່າ ຖ້າສົມທຽບກັບ ຄາດໝາຍທີ່ຕັ້ງໄວ້ ແລ້ວ (ເບິ່ງຕາຕະລາງດ້ານລຸ່ມ)ສສສຄ ບັນລຸໄດ້ ເກີນກວ່າ ຄາດໝາຍທີ່ຕັ້ງໄວ້  ໃນຍຸດທະສາດ 7 ປີ ຂອງ ສສສຄ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89586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E5D251-DF72-05F7-A6B3-0D411E04A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3C2D0D1-8043-0F70-0EE9-43BC97F12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3132684B-018A-08AB-C8FB-8AA5E62B1A9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2018522" y="6225737"/>
            <a:ext cx="1836783" cy="253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lo-LA" altLang="en-US" sz="1200">
                <a:solidFill>
                  <a:srgbClr val="898989"/>
                </a:solidFill>
                <a:latin typeface="Arial" panose="020B0604020202020204" pitchFamily="34" charset="0"/>
              </a:rPr>
              <a:t>10/11/2018</a:t>
            </a:r>
            <a:endParaRPr lang="th-TH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AF6A8AAA-4C2A-64DC-B43A-4456A6B08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685522" y="6225737"/>
            <a:ext cx="2492777" cy="253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898989"/>
                </a:solidFill>
                <a:latin typeface="Arial" panose="020B0604020202020204" pitchFamily="34" charset="0"/>
              </a:rPr>
              <a:t>PFHA</a:t>
            </a:r>
            <a:endParaRPr lang="th-TH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2990F2D5-E343-705D-D52C-782D67F4D501}"/>
              </a:ext>
            </a:extLst>
          </p:cNvPr>
          <p:cNvSpPr txBox="1">
            <a:spLocks/>
          </p:cNvSpPr>
          <p:nvPr/>
        </p:nvSpPr>
        <p:spPr bwMode="auto">
          <a:xfrm>
            <a:off x="8114522" y="6225737"/>
            <a:ext cx="1836783" cy="25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E32C7B-161D-42D8-9B18-497659229B41}" type="slidenum">
              <a:rPr lang="th-TH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th-TH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0" descr="Image may contain: 28 people, people smiling, people sitting, people standing and indoor">
            <a:extLst>
              <a:ext uri="{FF2B5EF4-FFF2-40B4-BE49-F238E27FC236}">
                <a16:creationId xmlns="" xmlns:a16="http://schemas.microsoft.com/office/drawing/2014/main" id="{1D29DAB6-9E14-8134-06CA-2323FAD4A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2" b="2220"/>
          <a:stretch>
            <a:fillRect/>
          </a:stretch>
        </p:blipFill>
        <p:spPr bwMode="auto">
          <a:xfrm>
            <a:off x="3360407" y="1694751"/>
            <a:ext cx="7871927" cy="465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ผลการค้นหารูปภาพสำหรับ sdg 3">
            <a:extLst>
              <a:ext uri="{FF2B5EF4-FFF2-40B4-BE49-F238E27FC236}">
                <a16:creationId xmlns="" xmlns:a16="http://schemas.microsoft.com/office/drawing/2014/main" id="{BCB99C47-D86D-8D8C-A1C2-C70777595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850" y="4801941"/>
            <a:ext cx="1443187" cy="14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ผลการค้นหารูปภาพสำหรับ sdg 5">
            <a:extLst>
              <a:ext uri="{FF2B5EF4-FFF2-40B4-BE49-F238E27FC236}">
                <a16:creationId xmlns="" xmlns:a16="http://schemas.microsoft.com/office/drawing/2014/main" id="{52B3D9F2-C511-2DBE-9D8F-16E95434B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473" y="4775118"/>
            <a:ext cx="1443187" cy="14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ผลการค้นหารูปภาพสำหรับ sdg 2">
            <a:extLst>
              <a:ext uri="{FF2B5EF4-FFF2-40B4-BE49-F238E27FC236}">
                <a16:creationId xmlns="" xmlns:a16="http://schemas.microsoft.com/office/drawing/2014/main" id="{BC217916-9316-577A-28B8-8C65E6D7E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656" y="4801942"/>
            <a:ext cx="1447286" cy="144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 descr="ผลการค้นหารูปภาพสำหรับ sdg 17">
            <a:extLst>
              <a:ext uri="{FF2B5EF4-FFF2-40B4-BE49-F238E27FC236}">
                <a16:creationId xmlns="" xmlns:a16="http://schemas.microsoft.com/office/drawing/2014/main" id="{1B74B4C7-19B0-05AE-1781-A7616292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322" y="4753529"/>
            <a:ext cx="1443187" cy="14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C63BBD9-7D68-61FC-F2E6-5B4EFD7EFB76}"/>
              </a:ext>
            </a:extLst>
          </p:cNvPr>
          <p:cNvSpPr txBox="1"/>
          <p:nvPr/>
        </p:nvSpPr>
        <p:spPr>
          <a:xfrm>
            <a:off x="574713" y="1881201"/>
            <a:ext cx="23705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ຈາກຜົນໄດ້ຮັບ ທັງໝົດທີ່ກ່າວມາ  ນອກຈາກ ສສສຄ ໄດ້ປະກອບສ່ວນຕໍ່ເປົ້າໝາຍແຫ່ງຊາດ ໂດຍສະເພາະໃນຂົງເຂດ ສຸຂະພາບແລ້ວ ຍັງໄດ້ປະກອບສ່ວນຕໍ່ ເປົ້າໝາຍ ພັດທະນາຍືນຍົງ ເຊິ່ງດ້ວຍຫຼັກ ແມ່ນເປົ້າໝາຍ ທີ 2, 3, 5 ແລະ 17.</a:t>
            </a:r>
          </a:p>
          <a:p>
            <a:endParaRPr lang="lo-LA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ເວົ້າອີກຢ່າງໜຶ່ງກໍ່ຄື ສສສຄ ໄດ້ສ້າງຜົນກະທົບ ດ້ານສຸຂະພາບ (</a:t>
            </a:r>
            <a:r>
              <a:rPr lang="en-US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Health Impact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) ຕໍ່ກຸ່ມເປົ້າໝາຍ ເຮັດໃຫ້ສຸຂະພາບ ກຸ່ມເປົ້າໝາດີຂຶ້ນກວ່າເກົ່າ.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41856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BDD04F-7D01-C814-6009-AA3FFC2B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ດ້ານດີ</a:t>
            </a:r>
            <a:r>
              <a:rPr lang="en-US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(Strengths)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0508E7-492A-22D5-4E63-23B19F088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0130" y="1593908"/>
            <a:ext cx="7962933" cy="5148204"/>
          </a:xfrm>
        </p:spPr>
        <p:txBody>
          <a:bodyPr>
            <a:normAutofit fontScale="77500" lnSpcReduction="20000"/>
          </a:bodyPr>
          <a:lstStyle/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ໄດ້ຮັບການຊີ້ນຳນໍາພາຢ່າງໃກ້ຊິດຈາກກະຊວງພາຍໃນ ​ແລະ ກະຊວງ​ສາທາ ໃນການເຄື່ອນໄຫວຂອງສະມາຄົມ ເຮັດໃຫ້ການປະຕິບັດວຽກງານ ໄດ້ຮັບຜົນສໍາເລັດ;</a:t>
            </a:r>
            <a:endParaRPr lang="en-US" sz="2200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ມີຄະນະບໍລິຫານງານສະມາຄົມຄົບ​ຖ້ວນ ​ແລະ ຊີ້ນຳນໍາພາຢ່າງ​ໃກ້ຊິດໃນການຈັດຕັ້ງປະຕິບັດວຽກງານຂອງສະມາຄົມ ຢ່າງເປັນປົກກະຕິ;</a:t>
            </a:r>
            <a:endParaRPr lang="en-US" sz="2200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​ໄດ້​ມີ​ການກວດ​ສອບ​ຈາກ​ຄະນະ​ ​ຂອງ​ສະມາຄົມຢ່າງ​ເປັນ​ປະ​ຈໍາ ລວມທັງ​ມີ​ການກວດ​ສອບ​ຈາກ​ພາຍ​ນອກ</a:t>
            </a:r>
            <a:r>
              <a:rPr lang="en-US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 </a:t>
            </a:r>
            <a:r>
              <a:rPr lang="lo-LA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ເຊັ່ນ ການກວດສອບບັນຊີ ການເງິນ, ການກວດສອບຈາກຜູ້ໃຫ້ທຶນ ເປັນຕົ້ນ</a:t>
            </a:r>
            <a:r>
              <a:rPr lang="pt-BR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;</a:t>
            </a:r>
            <a:endParaRPr lang="en-US" sz="2200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ມີ​ພະນັກງານ​​ຕາມ ຕໍາ​ແໜ່​ງໜ້າ​ວຽກ​ ​ແລະ ຄວາມ​ຮັບຜິດຊອບພື້ນຖານ</a:t>
            </a:r>
            <a:r>
              <a:rPr lang="pt-BR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 90%;</a:t>
            </a:r>
            <a:endParaRPr lang="en-US" sz="2200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ມີຍຸດທະສາດທີ່ຊັດເຈນ, ມີ​ລະບົບ ​ແລະ ລະບຽບ​ການຈັດ​ຕັງ​ປະຕິບັດ ນັບ​ມື້​ນັບ​ຊັດ​ເຈນ​ຍິ່ງ​ຂຶ້ນ</a:t>
            </a:r>
            <a:r>
              <a:rPr lang="pt-BR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;</a:t>
            </a:r>
            <a:endParaRPr lang="en-US" sz="2200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ມີການພົວພັນປະສານງານ ແລະ ໄດ້ຮັບການຮ່ວມມື ທີ່ດີຈາກທຸກພາກສ່ວນ ໂດຍສະເພາະ ຂະແໜງສາທາ</a:t>
            </a:r>
            <a:r>
              <a:rPr lang="pt-BR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lo-LA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ສະຫະພັນແມ່ຍິງ</a:t>
            </a:r>
            <a:r>
              <a:rPr lang="pt-BR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lo-LA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ຊາວໜຸ່ມ ແລະ ຂະແໜງພາຍໃນ  ​ແຕ່​ສູນ​ກາງ​ ຮອດທ້ອງຖິ່ນເປັນຢ່າງດີ ລວມທັງ ອົງການຈັດຕັ້ງສາກົນ ແລະ ອົງການຈັດຕັ້ງສັງຄົມອື່ນໆ; </a:t>
            </a:r>
            <a:endParaRPr lang="en-US" sz="2200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​ໄດ້​ຮັບການສະໜັບສະໜູນ ທັງ​ດ້ານ​ວິຊາ​ການ ​ແລະ ທຶນຮອນປະຈຳຈາກສະຫະພັນ​ວາງ​ແຜນ​ຄອບຄົວ​ສາກົນ</a:t>
            </a:r>
            <a:r>
              <a:rPr lang="pt-BR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(IPPF) </a:t>
            </a:r>
            <a:r>
              <a:rPr lang="lo-LA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ເປັນ​ຢ່າງ​ດີ</a:t>
            </a:r>
            <a:r>
              <a:rPr lang="pt-BR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;</a:t>
            </a:r>
            <a:endParaRPr lang="en-US" sz="2200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​ໄດ້​ຮັບ​ທຶນຊ່ວຍ​ເຫຼືອຈາກຜູ້​ໃຫ້​ທຶນ ​ແລະ ອົງການຈັດຕັ້ງສາກົນພາຍ​ໃນ ​ແລະ ພາຍ​ນອກ ​ເຊັ່ນ</a:t>
            </a:r>
            <a:r>
              <a:rPr lang="pt-BR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:  IPPF,  Plan International,  </a:t>
            </a:r>
            <a:r>
              <a:rPr lang="en-US" sz="22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CARE International, IOGT Movement, </a:t>
            </a:r>
            <a:r>
              <a:rPr lang="pt-BR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JTF, BMZ, CEGGA, Plan Finland, DFAT, Oxfam </a:t>
            </a:r>
            <a:r>
              <a:rPr lang="lo-LA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​ແລະ </a:t>
            </a:r>
            <a:r>
              <a:rPr lang="pt-BR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EU </a:t>
            </a:r>
            <a:r>
              <a:rPr lang="lo-LA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​ເພື່ອ​ມາ​ຈັດຕັ້ງປະຕິບັດ</a:t>
            </a:r>
            <a:r>
              <a:rPr lang="lo-LA" sz="22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ໂຄງການຕາມແຜນງານ</a:t>
            </a:r>
            <a:r>
              <a:rPr lang="lo-LA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​;</a:t>
            </a:r>
            <a:endParaRPr lang="en-US" sz="2200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ກິດຈະກຳຕ່າງໆ ຂອງສະມາຄົມໄດ້ມີການຈັດຕັ້ງປະຕິບັດຢ່າງຕໍ່ເນື່ອງ  ອັນເປັນພື້ນ ຖານ ໃຫ້ແກ່ສະມາຄົມໃນການສືບຕໍ່ດຳເນີນກິດຈະກຳ ຈາກປະລິມານໄປສູ່ຄຸນນະພາບ​ເທື່ອ​ລະ​ກ້າວ</a:t>
            </a:r>
            <a:r>
              <a:rPr lang="pt-BR" sz="2200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;</a:t>
            </a:r>
            <a:endParaRPr lang="en-US" sz="2200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63FF86C-7F24-04B6-E31F-E3CE0D1D7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098" name="Picture 2" descr="No photo description available.">
            <a:extLst>
              <a:ext uri="{FF2B5EF4-FFF2-40B4-BE49-F238E27FC236}">
                <a16:creationId xmlns="" xmlns:a16="http://schemas.microsoft.com/office/drawing/2014/main" id="{2E6D9858-08CD-10D1-13B5-84982CC3C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6" r="33014" b="16086"/>
          <a:stretch/>
        </p:blipFill>
        <p:spPr bwMode="auto">
          <a:xfrm>
            <a:off x="378151" y="1993748"/>
            <a:ext cx="2729886" cy="42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606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BDD04F-7D01-C814-6009-AA3FFC2B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ສິ່ງທ້າທາຍ</a:t>
            </a:r>
            <a:r>
              <a:rPr lang="en-US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(Challenges)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0508E7-492A-22D5-4E63-23B19F088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6504" y="1736521"/>
            <a:ext cx="7594075" cy="4511879"/>
          </a:xfrm>
        </p:spPr>
        <p:txBody>
          <a:bodyPr>
            <a:noAutofit/>
          </a:bodyPr>
          <a:lstStyle/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lo-LA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ລະບຽບ​ພາຍ​ໃນ​ບາງ​ຢ່າງ​ຍັງ​ບໍ່​ສົມບູນ ຖ້າທຽບກັບ ມາດຖານສາກົນ ​ເຊັ່ນ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: 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ນະໂຍບາຍບໍ່ໄດ້ອັບເດດ</a:t>
            </a:r>
            <a:endParaRPr lang="lo-LA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ລະບົບເກັບກໍາຂໍ້ມູນ ຍັງບໍ່ເຂັ້ມແຂງ ເຊັ່ນ: ຫຼາຍຂໍ້ມູນບໍ່ໄດ້ສະຫຼຸບລົງຖານຂໍ້ມູນຄົບ</a:t>
            </a:r>
            <a:endParaRPr lang="en-US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ການ​ຕິ​ດຕາມ​ຄວາມ​ຄືບ​ໜ້າ​ໂຄງການ ຂອງ​ພະນັກງານ ຍັງ​ບໍ່​ໄດ້​ດີ​ເທົ່າ​ທີ່​ຄວນ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;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ການ​ສະຫຼຸບ​ລາຍ​ງານການຈັດຕັ້ງປະຕິບັດ​ກິດຈະກຳ ​ຈາກແຂວງ ​ແລະ ​ເມືອ​ງຂອງບາງ​ພາກສ່ວນ​ຍັງ​ຊັກ​ຊ້າ ບໍ່ສາມາດສັງລວມໄດ້ທັນກັບເວລາລາຍງານ;</a:t>
            </a:r>
            <a:endParaRPr lang="en-US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ຄວາມ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</a:t>
            </a: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ເຂົ້າ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</a:t>
            </a: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ໃຈ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</a:t>
            </a: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ຂອງບົດບາດໜ້າທີ່ ຂອງພະນັກງານ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​</a:t>
            </a: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 ຄະນະ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</a:t>
            </a: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ບໍລິຫານ ບາງທ່ານ ກ່ຽວ​ກັບ​ສະມາຄົມ ຫຼື ສສສຄ ຍັງ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</a:t>
            </a: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ຈໍາກັດ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;</a:t>
            </a:r>
            <a:endParaRPr lang="en-US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ພະນັກງານ​ບາງ​ຄົນ ຍັງ​ປະ​ຕິ​ບັດ​ຕາມ ລະບຽບ​ການຂອງ​ຫ້ອງການບໍ່​ໄດ້​ດີ;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ບາງນະໂຍບາຍ, ລະບຽບ​ຂັ້ນຕອນ ​ແລະຂໍ້ແນະນໍາທີ່​ເປັນ​ບ່ອນອີງ​ໃນ​ການເຄື່ອນໄຫວແລະຈັດຕັ້ງປະຕິບັດ​ໂຄງການຍັງບໍ່ທັນສົມບູນ, ບໍ່ທັນອັຍເດດໃຫ້ທັນ;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ທຶນຮອນເພື່ອເຄື່ອນໄຫວວຽກງານຂອງສະມາຄົມຍັງມີຈຳກັດ ເມື່ອທຽບກັບຄວາມຈໍາເປັນ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;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ພະນັກງານຍັງເຮັດວຽກເປັນທີມບໍ່ທັນໄດ້ດີ, ຄວາມ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</a:t>
            </a: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ຫ້າວຫັນ ​ແລະ ຄວາມສາມາດ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</a:t>
            </a: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ຂອງພະນັກງານບາງ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</a:t>
            </a: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ຄົນຍັງຈຳກັດ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;</a:t>
            </a:r>
            <a:endParaRPr lang="lo-LA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ບໍ່ສາມາດ ຮັກສາພະນັກງານໄວ້ໄດ້ ເມື່ອໂຄງການໝົດ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ການ​ເສຍ​ເງິນ​ບຳລຸງ​ຂອງ​ສະມາຊິກ ຍັງ​ບໍ່​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</a:t>
            </a: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​ເປັນ​ປົກກະຕິ ​ແລະ ບໍ່ໄດ້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</a:t>
            </a: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ຄົບ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</a:t>
            </a: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;</a:t>
            </a:r>
            <a:endParaRPr lang="en-US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379AD65-3477-0C85-6AB6-202CADD6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172" name="Picture 4" descr="No photo description available.">
            <a:extLst>
              <a:ext uri="{FF2B5EF4-FFF2-40B4-BE49-F238E27FC236}">
                <a16:creationId xmlns="" xmlns:a16="http://schemas.microsoft.com/office/drawing/2014/main" id="{8E47A6D1-CA72-9CFC-A06E-9220C0301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3" t="7199" r="12895"/>
          <a:stretch/>
        </p:blipFill>
        <p:spPr bwMode="auto">
          <a:xfrm>
            <a:off x="362448" y="1949980"/>
            <a:ext cx="3074851" cy="441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899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BDD04F-7D01-C814-6009-AA3FFC2B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ໂອກາດ</a:t>
            </a:r>
            <a:r>
              <a:rPr lang="en-US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(Opportunity)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0508E7-492A-22D5-4E63-23B19F088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2819" y="1736521"/>
            <a:ext cx="7707762" cy="4511879"/>
          </a:xfrm>
        </p:spPr>
        <p:txBody>
          <a:bodyPr>
            <a:noAutofit/>
          </a:bodyPr>
          <a:lstStyle/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lo-LA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ທົບທວນ ແລະ ປັບປຸງ ຫຼື ອັບເດດລະບຽບ​ພາຍ​ໃນ​ທັງໝົດ ໃຫ້​ສົມບູນ ທຽບກັບ ມາດຖານສາກົນໄດ້ 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;</a:t>
            </a:r>
            <a:endParaRPr lang="en-US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ສ້າງລະບົບຕິດຕາມ ການ​ສະຫຼຸບ​ລາຍ​ງານການຈັດຕັ້ງປະຕິບັດ​ກິດຈະກຳ ​ຈາກແຂວງ ​ແລະ ​ເມືອ​ງ ເພື່ອບໍ່ໃຫ້​ຊັກ​ຊ້າ 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 </a:t>
            </a: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ສາມາດສັງລວມໄດ້ທັນກັບເວລາລາຍງານ;</a:t>
            </a:r>
            <a:endParaRPr lang="en-US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ສ້າງລະບົບການ​ຕິ​ດຕາມ​ຄວາມ​ຄືບ​ໜ້າ​ໂຄງການ ໃຫ້ກັບ ​ພະນັກງານທີ່ຮັບຜິດຊອບໃຫ້ສາມາດຕິດຕາມໄດ້ທັນ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;</a:t>
            </a:r>
            <a:endParaRPr lang="en-US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ແນະນໍາອົງກອນໃຫ້ພະນັກງານ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​</a:t>
            </a: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 ຄະນະ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</a:t>
            </a: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ບໍລິຫານ ກ່ຽວ​ກັບ​ສະມາຄົມ ຫຼື ສສສຄ ເຂົ້າໃຈ ຢ່າງໜ້ອຍ 2 ຄັ້ງຕໍ່ປີ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;</a:t>
            </a:r>
            <a:endParaRPr lang="en-US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ສ້າງຄວາມເຂົ້າໃຈ ແລະ ຕິດຕາມການປະ​ຕິ​ບັດ​ຕາມ ລະບຽບ​ການຂອງ​ຫ້ອງການຂອງພະນັກງານຢ່າງໃກ້ຊິດ;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ລະດົມທຶນ ຮ່ວມກັບຄູ່ຮ່ວມງານ ເພື່ອເຄື່ອນໄຫວວຽກງານຂອງສະມາຄົມ ໃຫ້ຫຼາຍຂຶ້ນກວ່າເກົ່າ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;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ຝຶກອົບຮົມ ແລະ ຊຸກຍູ້ພະນັກງານ ຢ່າງໃກ້ຊິດ ໃນການເຮັດວຽກເປັນທີມ ແລະ ໃຫ້ການຍ້ອງຍໍ</a:t>
            </a:r>
            <a:r>
              <a:rPr lang="pt-BR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;</a:t>
            </a:r>
            <a:endParaRPr lang="lo-LA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ສ້າງແຜນງານ ຮັບມືກັບ ການໝົດໂຄງການ ແລະ ການຮັກສາພະນັກງານໄວ້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ສ້າງລະບົບການໂອນເງິນ ເກັບ​ເງິນ​ບຳລຸງ​ຂອງ​ສະມາຊິກ ແລະ ຕິດຕາມການຈ່າຍ ຢ່າງ​ປົກກະຕິ ​ແລະ ໃຫ້ໄດ້ບໍ່ຫຼຸດ 80-90%.</a:t>
            </a:r>
            <a:endParaRPr lang="en-US" dirty="0"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379AD65-3477-0C85-6AB6-202CADD6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9218" name="Picture 2" descr="No photo description available.">
            <a:extLst>
              <a:ext uri="{FF2B5EF4-FFF2-40B4-BE49-F238E27FC236}">
                <a16:creationId xmlns="" xmlns:a16="http://schemas.microsoft.com/office/drawing/2014/main" id="{6C529BA0-E095-99C4-98BE-115108BD8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8" r="14354"/>
          <a:stretch/>
        </p:blipFill>
        <p:spPr bwMode="auto">
          <a:xfrm>
            <a:off x="362447" y="1766971"/>
            <a:ext cx="3070371" cy="478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865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BDD04F-7D01-C814-6009-AA3FFC2B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ຂໍ້ສະເໜີແນະ</a:t>
            </a:r>
            <a:r>
              <a:rPr lang="en-US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(Recommendation)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0508E7-492A-22D5-4E63-23B19F088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6264" y="2142067"/>
            <a:ext cx="7360962" cy="3649133"/>
          </a:xfrm>
        </p:spPr>
        <p:txBody>
          <a:bodyPr>
            <a:normAutofit/>
          </a:bodyPr>
          <a:lstStyle/>
          <a:p>
            <a:pPr marL="457200" indent="-342900">
              <a:lnSpc>
                <a:spcPct val="115000"/>
              </a:lnSpc>
              <a:spcAft>
                <a:spcPts val="0"/>
              </a:spcAft>
            </a:pP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ສະເໜີກະຊວງ</a:t>
            </a:r>
            <a:r>
              <a:rPr lang="en-US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</a:t>
            </a: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ພາຍ</a:t>
            </a:r>
            <a:r>
              <a:rPr lang="en-US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</a:t>
            </a: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ໃນເຜີຍແຜ່ແນວທາງ</a:t>
            </a:r>
            <a:r>
              <a:rPr lang="en-US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ນະໂຍບາຍຂອງພັກແລະລັດທີ່ກ່ຽວຂ້ອງເພື່ອໃຫ້ສະມາຄົມເຊື່ອມຊືມແລະໝູນໃຊ້ເຂົ້າໃນການເຄື່ອນໄຫວຂອງສະມາຄົມໃຫ້ສອດຄ່ອງ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457200" indent="-342900">
              <a:lnSpc>
                <a:spcPct val="115000"/>
              </a:lnSpc>
              <a:spcAft>
                <a:spcPts val="0"/>
              </a:spcAft>
            </a:pPr>
            <a:r>
              <a:rPr lang="lo-LA" dirty="0"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ສະ​ເໜີ​ໃຫ້ ກະຊວງ​ພາຍ​ໃນ ​ເຜີຍ​ແຜ່​ພາລະ​ບົດບາດ ສະມາຄົມ​ໃຫ້ ພາກສ່ວນ​ລັດ​ທີ່​ກ່ຽວຂ້ອງ​ຮັບຮູ້ ​​ແລະ ​ໃຫ້​ເຂົ້າ​ໃຈ​ຫຼາຍ​ຂຶ້ນ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ສະເໜີໃຫ້ກະຊວງພາຍໃນ ຮ່ວມກັບ </a:t>
            </a:r>
            <a:r>
              <a:rPr lang="en-US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CEGGA 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ສືບຕໍ່ ສະໜັບສະໜູນທຶນແລະ ສ້າງຄວາມເຂັ້ມແຂງໃຫ້ອົງການຈັດຕັ້ງສັງຄົມ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ສະເໜີໃຫ້ກະຊວງສາທາ ພິຈາລະນາ ໃນການອານຸມັດສ້າງຕັ້ງ ຄລີນິກໃຫ້ບໍລິການແກ່ໄວໜຸ່ມ ຂອງ ສສສຄ 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</a:pPr>
            <a:endParaRPr lang="lo-LA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457200" indent="-342900">
              <a:lnSpc>
                <a:spcPct val="115000"/>
              </a:lnSpc>
              <a:spcAft>
                <a:spcPts val="0"/>
              </a:spcAft>
            </a:pPr>
            <a:endParaRPr lang="lo-LA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457200" indent="-342900">
              <a:lnSpc>
                <a:spcPct val="115000"/>
              </a:lnSpc>
              <a:spcAft>
                <a:spcPts val="0"/>
              </a:spcAft>
            </a:pP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9A8A6B8-80BA-B8EE-22B3-6EDC2520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2" descr="No photo description available.">
            <a:extLst>
              <a:ext uri="{FF2B5EF4-FFF2-40B4-BE49-F238E27FC236}">
                <a16:creationId xmlns="" xmlns:a16="http://schemas.microsoft.com/office/drawing/2014/main" id="{9DA3236D-076A-6766-889C-888036D2A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 r="28685"/>
          <a:stretch/>
        </p:blipFill>
        <p:spPr bwMode="auto">
          <a:xfrm>
            <a:off x="534799" y="1905698"/>
            <a:ext cx="2996361" cy="446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825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BDD04F-7D01-C814-6009-AA3FFC2B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ບົດຮຽນທີ່ຖອດຖອນໄດ້</a:t>
            </a:r>
            <a:r>
              <a:rPr lang="en-US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(Lesson learned)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0508E7-492A-22D5-4E63-23B19F088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816" y="1998672"/>
            <a:ext cx="8045041" cy="4300678"/>
          </a:xfrm>
        </p:spPr>
        <p:txBody>
          <a:bodyPr>
            <a:normAutofit fontScale="92500" lnSpcReduction="10000"/>
          </a:bodyPr>
          <a:lstStyle/>
          <a:p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ການມີ ບຸກຄະລາກອນ (ເຊັ່ນ: ຄະນະບໍລິຫານ ແລະ ພະນັກງານ) ທີ່ມີຈິດອາສາ, ຮັກອົງກອນ ແລະ ຄິດເຖິງຜົນປະໂຫຍດສ່ວນລວມ ຫຼາຍກວ່າ ສ່ວນຕົວ ຈະເຮັດໃຫ້ ອົງກອນ ເຕີບໂຕຢ່າງຕໍ່ເນື່ອງ</a:t>
            </a:r>
          </a:p>
          <a:p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ການມີຄະນະບໍລິຫານທີ່ເຂົ້າໃຈ ພາລະບົດບາດ ຂອງຕົວເອງ, ຊີ້ນໍາ ແລະ ມອບອໍານາດ ໜ້າທີ່ແບບຂາດຕົວໃຫ້ ຜູ້ອໍານວຍການ ບໍລິຫານວຽກງານຂອງອົງກອນ ຈະເຮັດໃຫ້ອົງກອນກ້າວໜ້າ </a:t>
            </a:r>
          </a:p>
          <a:p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ການຮຽນຮູ້ ແລະ ແລກປ່ຽນ ບົດຮຽນ ກັບອົງກອນອື່ນໆທີ່ມີປະສົບການ ແລະ ປະສົບຄວາມສໍາເລັດ ໃນດ້ານຕ່າງໆ ພ້ອມທັງນໍາມາປັບໃຊ້ ກັບອົງກອນ ຂອງຕົວເອງ ຈະຊ່ວຍໃຫ້ ອົງກອນເຮົາ ກ້າວໜ້າ ຢ່າງບໍ່ຢຸດຢັ້ງ</a:t>
            </a:r>
          </a:p>
          <a:p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ການສ້າງ ແລະ ປັບປຸງ ລະບຽບພາຍໃນ ຂອງອົງກອນ ໃຫ້ໄດ້ຕາມມາດຕະຖານສາກົນ ຈະເຮັດໃຫ້ ອົງກອນໜ້າເຊື່ອຖື ແລະ ຖືກໄວ້ວາງໃຈ</a:t>
            </a:r>
          </a:p>
          <a:p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ການເຂົ້າເປັນເຄື່ອຂ່າຍ ຫຼື ມີເຄືອຂ່າຍຫຼາຍ ແລະ ມີຄູ່ຮ່ວມງານຫຼາຍ ຮູ້ຈັກຍາດແຍ່ງການຊ່ວຍເຫຼືອ ພ້ອມທັງໃຫ້ການຊ່ວຍເຫຼືອຜູ້ອື່ນ ຈະຊ່ວຍໃຫ້ອົງກອນ ຄົງຢູ່ໄດ້, ເຂັ້ມແຂງຂຶ້ນ, ້ເປັນທີ່ຮູ້ຈັກ  ແລະ ສ້າງຜົນປະໂຫຍດ/ໄດ້ຮັບໃນວົງກວ້າງກວ່າ ອົງກອນດຽວ</a:t>
            </a:r>
          </a:p>
          <a:p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ການມີຄວາມມຸ້ງໝັ້ນ, ຈິງໃຈໃນການຊ່ວຍເຫຼືອກຸ່ມຜູ້ດ້ອຍໂອກາດ, ບໍ່ມີຄວາມຄິດອື່ນທີ່ແອບແຝງ ແລະ ຢຶດໝັ້ນໃນກົດລະບຽບ ຫຼື ກົດໝາຍບ້ານເມືອງ ເຮັດໃຫ້ອົງກອນ ຖືກຍອມຮັບຈາກທຸກຝ່າຍ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ED40487-F974-D616-BF65-FCAD658D7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080" name="Picture 8" descr="JohnsHopkinsNursing on Twitter: &quot;FREE LIVE Webinar: Nursing Solution  Sessions November 15, 12:00 - 1:00 PM EST. Join the 2nd webinar from our  Lessons in Nsg Leadership Series &amp;amp; learn how one institution">
            <a:extLst>
              <a:ext uri="{FF2B5EF4-FFF2-40B4-BE49-F238E27FC236}">
                <a16:creationId xmlns="" xmlns:a16="http://schemas.microsoft.com/office/drawing/2014/main" id="{849B3D7B-DCBE-A983-CBF7-4DF7B9261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0" r="9474"/>
          <a:stretch/>
        </p:blipFill>
        <p:spPr bwMode="auto">
          <a:xfrm>
            <a:off x="385894" y="2065867"/>
            <a:ext cx="2860645" cy="407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653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1EE499-205C-F1A2-7F8D-4C2CAF42D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ທິດທາງຕໍ່ໜ້າ</a:t>
            </a:r>
            <a:r>
              <a:rPr lang="en-US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2023-2028 (Future direction)</a:t>
            </a:r>
          </a:p>
        </p:txBody>
      </p:sp>
      <p:sp>
        <p:nvSpPr>
          <p:cNvPr id="54" name="Flowchart: Merge 17">
            <a:extLst>
              <a:ext uri="{FF2B5EF4-FFF2-40B4-BE49-F238E27FC236}">
                <a16:creationId xmlns="" xmlns:a16="http://schemas.microsoft.com/office/drawing/2014/main" id="{50663A47-EEAD-3B7A-BE34-1D05F9D77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562" y="5892907"/>
            <a:ext cx="9132707" cy="765175"/>
          </a:xfrm>
          <a:prstGeom prst="flowChartMerge">
            <a:avLst/>
          </a:prstGeom>
          <a:solidFill>
            <a:srgbClr val="00B050"/>
          </a:solidFill>
          <a:ln w="12700">
            <a:solidFill>
              <a:srgbClr val="507E3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" name="Text Box 31">
            <a:extLst>
              <a:ext uri="{FF2B5EF4-FFF2-40B4-BE49-F238E27FC236}">
                <a16:creationId xmlns="" xmlns:a16="http://schemas.microsoft.com/office/drawing/2014/main" id="{64FCDA83-4619-B240-EE48-2593F75CD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388" y="5948767"/>
            <a:ext cx="63182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u="sng" dirty="0" err="1">
                <a:solidFill>
                  <a:schemeClr val="bg2"/>
                </a:solidFill>
                <a:highlight>
                  <a:srgbClr val="FFFF00"/>
                </a:highlight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ຄ່ານິຍົມພວກເຮົາ</a:t>
            </a:r>
            <a:r>
              <a:rPr lang="en-US" altLang="en-US" sz="12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: </a:t>
            </a:r>
            <a:r>
              <a:rPr lang="en-US" altLang="en-US" sz="12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ສ້າງເຄືອຂ່າຍ</a:t>
            </a:r>
            <a:r>
              <a:rPr lang="en-US" altLang="en-US" sz="12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2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ເຮັດວຽກເປັນທີມ</a:t>
            </a:r>
            <a:r>
              <a:rPr lang="en-US" altLang="en-US" sz="12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2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ເຄົາລົບເຊິ່ງກັນແລະກັນ</a:t>
            </a:r>
            <a:r>
              <a:rPr lang="en-US" altLang="en-US" sz="12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2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ໄວ້ວາງໃຈກັນ</a:t>
            </a:r>
            <a:r>
              <a:rPr lang="en-US" altLang="en-US" sz="12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2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ມີຄວາມຊື່ສັດ</a:t>
            </a:r>
            <a:r>
              <a:rPr lang="en-US" altLang="en-US" sz="12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2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ໂປ່ງໃສ</a:t>
            </a:r>
            <a:r>
              <a:rPr lang="en-US" altLang="en-US" sz="12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2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ເຮັດວຽກແບບມືອາຊີບ</a:t>
            </a:r>
            <a:r>
              <a:rPr lang="en-US" altLang="en-US" sz="12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2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</a:t>
            </a:r>
            <a:r>
              <a:rPr lang="lo-LA" altLang="en-US" sz="1200" dirty="0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ມີນໍ້າໃຈອາສາ</a:t>
            </a:r>
            <a:endParaRPr lang="en-US" altLang="en-US" sz="1200" dirty="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Rectangle 91">
            <a:extLst>
              <a:ext uri="{FF2B5EF4-FFF2-40B4-BE49-F238E27FC236}">
                <a16:creationId xmlns="" xmlns:a16="http://schemas.microsoft.com/office/drawing/2014/main" id="{F6D543F8-543B-74C9-5BFF-2C2624374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1" y="1541688"/>
            <a:ext cx="101314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altLang="en-US" sz="1600" b="1" u="sng" dirty="0" err="1">
                <a:solidFill>
                  <a:schemeClr val="bg2"/>
                </a:solidFill>
                <a:highlight>
                  <a:srgbClr val="FFFF00"/>
                </a:highlight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ວິໄສທັດພວກເຮົາ</a:t>
            </a:r>
            <a:r>
              <a:rPr lang="en-US" altLang="en-US" sz="1600" b="1" dirty="0">
                <a:solidFill>
                  <a:schemeClr val="bg2"/>
                </a:solidFill>
                <a:highlight>
                  <a:srgbClr val="FFFF00"/>
                </a:highlight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: </a:t>
            </a:r>
            <a:r>
              <a:rPr lang="en-US" alt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“</a:t>
            </a:r>
            <a:r>
              <a:rPr lang="en-US" altLang="en-US" sz="16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ສະມາຄົມສົ່ງເສີມສຸຂະພາບຄອບຄົວ</a:t>
            </a:r>
            <a:r>
              <a:rPr lang="en-US" alt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</a:t>
            </a:r>
            <a:r>
              <a:rPr lang="en-US" altLang="en-US" sz="16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ສສສຄ</a:t>
            </a:r>
            <a:r>
              <a:rPr lang="en-US" alt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) </a:t>
            </a:r>
            <a:r>
              <a:rPr lang="en-US" altLang="en-US" sz="16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ປາດຖະໜາໃຫ</a:t>
            </a:r>
            <a:r>
              <a:rPr lang="en-US" alt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້ </a:t>
            </a:r>
            <a:r>
              <a:rPr lang="en-US" altLang="en-US" sz="16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ທຸກຄົນໃນສັງຄົມມີສຸຂະພາບແຂງແຮງ</a:t>
            </a:r>
            <a:r>
              <a:rPr lang="en-US" alt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6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</a:t>
            </a:r>
            <a:r>
              <a:rPr lang="lo-LA" alt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  </a:t>
            </a:r>
            <a:r>
              <a:rPr lang="en-US" altLang="en-US" sz="16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ມີຄວາມຜາສຸກ</a:t>
            </a:r>
            <a:r>
              <a:rPr lang="en-US" alt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6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ປະກອບສ່ວນໃຫ້ກັບ</a:t>
            </a:r>
            <a:r>
              <a:rPr lang="en-US" alt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6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ສປປລາວ</a:t>
            </a:r>
            <a:r>
              <a:rPr lang="en-US" alt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6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ຫຼຸດພົ້ນອອກຈາກສະຖານະພາບການເປັນປະເທດດ້ອຍພັດທະນາ</a:t>
            </a:r>
            <a:r>
              <a:rPr lang="en-US" altLang="en-US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”</a:t>
            </a:r>
            <a:endParaRPr lang="en-US" altLang="en-US" sz="1600" b="1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tangle 120">
            <a:extLst>
              <a:ext uri="{FF2B5EF4-FFF2-40B4-BE49-F238E27FC236}">
                <a16:creationId xmlns="" xmlns:a16="http://schemas.microsoft.com/office/drawing/2014/main" id="{79257FE9-039E-BCC2-1433-A07370930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62" y="5102332"/>
            <a:ext cx="9961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u="sng" dirty="0" err="1">
                <a:solidFill>
                  <a:schemeClr val="bg2"/>
                </a:solidFill>
                <a:highlight>
                  <a:srgbClr val="FFFF00"/>
                </a:highlight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ພາລະກິດພວກເຮົາ</a:t>
            </a:r>
            <a:r>
              <a:rPr lang="en-US" altLang="en-US" sz="1400" b="1" dirty="0">
                <a:solidFill>
                  <a:schemeClr val="bg2"/>
                </a:solidFill>
                <a:highlight>
                  <a:srgbClr val="FFFF00"/>
                </a:highlight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:</a:t>
            </a:r>
            <a:r>
              <a:rPr lang="en-US" altLang="en-US" sz="1400" b="1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“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ສສສຄ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ເປັນອົງກອນນໍາໜ້າໃນດ້ານສຸຂະພາບຄອບຄົວ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ແນໃສ່ເຮັດໃຫ້ປະຊາຊົນລາວໄດ້ຮັບຂໍ້ມູນຂ່າວສານທີ່ຖືກຕ້ອງ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ທັນສະໄໝດ້ວຍວິທີສ້າງສັນ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ການບໍລິການທີ່ມີຄຸນນະພາບ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ດ້ານສຸຂະພາບຈະເລີນພັນ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ໂດຍ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ສົ່ງເສີມບຸກຄົນ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ຜ່ານ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ການໃຫ້ຄວາມຮູ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້,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ການປູກຈິດສຳນຶກ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ການບໍລິການ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ລວມທັງ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ປັບປຸງຄຸນນະພາບການບໍລິການ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ໃຫ້ກັບກຸ່ມເປົ້າໝາຍ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ດ້ວຍການຮ່ວມມື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ກັບ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ພາກລັດຖະບານ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ພາກສ່ວນກ່ຽວຂ້ອງຕ່າງ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ໆ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altLang="en-US" sz="1400" dirty="0" err="1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ອົງການຈັດຕັ້ງທາງສັງຄົມອື່ນ</a:t>
            </a:r>
            <a:r>
              <a:rPr lang="en-US" altLang="en-US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ໆ</a:t>
            </a:r>
            <a:r>
              <a:rPr lang="en-US" altLang="en-US" sz="1400" b="1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”.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7FC155D-DC42-CE5B-0628-41813A9C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Rectangle: Rounded Corners 1">
            <a:extLst>
              <a:ext uri="{FF2B5EF4-FFF2-40B4-BE49-F238E27FC236}">
                <a16:creationId xmlns="" xmlns:a16="http://schemas.microsoft.com/office/drawing/2014/main" id="{6F03D887-C9C4-ACC2-5AE3-68D3E21D9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2" y="2190832"/>
            <a:ext cx="1952625" cy="83978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>
            <a:solidFill>
              <a:srgbClr val="37562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lo-LA" altLang="en-US" sz="1000" dirty="0">
              <a:solidFill>
                <a:srgbClr val="000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​ບໍ​ລິ​ການ​ ສຸ​ຂະ​ພາບທາງ​ເພດ ​ຈະ​ເລີນ​ພັນ ແລະ ສິດ​ທິ​ຈະ​ເລີ​ນພັນ ໃຫ້​ໄດ້ ໜຶ່ງ​ລ້ານ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: Rounded Corners 2">
            <a:extLst>
              <a:ext uri="{FF2B5EF4-FFF2-40B4-BE49-F238E27FC236}">
                <a16:creationId xmlns="" xmlns:a16="http://schemas.microsoft.com/office/drawing/2014/main" id="{40A3FD8E-0EAB-1733-9512-29B182694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3174" y="2224169"/>
            <a:ext cx="1952625" cy="83185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>
            <a:solidFill>
              <a:srgbClr val="37562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lo-LA" altLang="en-US" sz="1000" dirty="0">
              <a:solidFill>
                <a:srgbClr val="000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ປັບ​ປຸງລະ​ບົບ​ພາຍ​ໃນ​ໃຫ້​ໄດ້​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ມາດ​ຕະ​ຖານ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: Rounded Corners 3">
            <a:extLst>
              <a:ext uri="{FF2B5EF4-FFF2-40B4-BE49-F238E27FC236}">
                <a16:creationId xmlns="" xmlns:a16="http://schemas.microsoft.com/office/drawing/2014/main" id="{887C5193-89C6-6307-A059-A460FB43E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5199" y="2206707"/>
            <a:ext cx="1952625" cy="83185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>
            <a:solidFill>
              <a:srgbClr val="37562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</a:t>
            </a:r>
            <a:endParaRPr kumimoji="0" lang="lo-LA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lo-LA" altLang="en-US" sz="1000" dirty="0">
              <a:solidFill>
                <a:srgbClr val="000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ພັດ​ທະ​ນາ​ບຸກ​ຄະ​ລາ​ກອນ​ໃຫ້​ມີ​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ຄວາມ​ອາດ​ສາ​ມາດສູງ 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="" xmlns:a16="http://schemas.microsoft.com/office/drawing/2014/main" id="{1C8F99C4-F196-C206-2585-49E56434F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561" y="2223376"/>
            <a:ext cx="1952625" cy="79851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>
            <a:solidFill>
              <a:srgbClr val="37562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ລະ​ດົມ​ທຶນ/ສ້າງ​ລາຍ​ໄດ້​ໃຫ້​ໄດ້​ທົບ​ເທົ່​າ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6AA0A826-5AEA-A26C-98B9-63D69C714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4" y="3221119"/>
            <a:ext cx="889000" cy="1885950"/>
          </a:xfrm>
          <a:prstGeom prst="rect">
            <a:avLst/>
          </a:prstGeom>
          <a:solidFill>
            <a:srgbClr val="00B050"/>
          </a:solidFill>
          <a:ln w="12700">
            <a:solidFill>
              <a:srgbClr val="37562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ເພີ້ມການ​ຍາດ​ແຍ່ງ​ສະ​ໜັບ​ສະ​ໜູນ ໃນ​ການ​ສົ່ງ​ເສີມ ດ້ານສຸ​ຂະ​ພາບທາງ​ເພດ/​ຈະ​ເລີນ​ພັນ ແລະ ສິດ​ທິ​ຈະ​ເລີ​ນພັນ​ໃຫ້​ຫຼາຍ​ຂຶ້ນ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F2DDA074-8681-859D-7515-1C162A888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6037" y="3221119"/>
            <a:ext cx="889000" cy="1885950"/>
          </a:xfrm>
          <a:prstGeom prst="rect">
            <a:avLst/>
          </a:prstGeom>
          <a:solidFill>
            <a:srgbClr val="00B050"/>
          </a:solidFill>
          <a:ln w="12700">
            <a:solidFill>
              <a:srgbClr val="507E3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lo-LA" altLang="en-US" sz="1000" dirty="0">
              <a:solidFill>
                <a:srgbClr val="000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ເພີ້ມການ​​ເຂົ້າ​ເຖິງ​ຂໍ້​ມູນ​ຂ່າວ​ສານ ແລະ ການ​ບໍ​ລິ​ການ ດ້ານ</a:t>
            </a:r>
            <a:r>
              <a:rPr kumimoji="0" lang="lo-LA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  </a:t>
            </a:r>
            <a:r>
              <a:rPr kumimoji="0" lang="lo-LA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ສຸ​ຂະ​ພາບທາງ​ເພດ/​ຈະ​ເລີນ​ພັນ ແລະ ສິດ​ທິ​ຈະ​ເລີ​ນພັນ​ໃຫ້​ໄດ້ຫຼາຍ​ຂຶ້ນ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="" xmlns:a16="http://schemas.microsoft.com/office/drawing/2014/main" id="{4987287A-8066-B93B-1184-0336FADC8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049" y="3262394"/>
            <a:ext cx="889000" cy="1828800"/>
          </a:xfrm>
          <a:prstGeom prst="rect">
            <a:avLst/>
          </a:prstGeom>
          <a:solidFill>
            <a:srgbClr val="00B050"/>
          </a:solidFill>
          <a:ln w="12700">
            <a:solidFill>
              <a:srgbClr val="507E3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lo-LA" altLang="en-US" sz="1000" dirty="0">
              <a:solidFill>
                <a:srgbClr val="000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ເພີ້ມມາດ​ຕະ​ຖານ ​ພາຍ​ໃນຕໍ່​ກັບການ​ເຮັດ​ວຽກ ​​ດ້ານ</a:t>
            </a:r>
            <a:r>
              <a:rPr kumimoji="0" lang="lo-LA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  </a:t>
            </a:r>
            <a:r>
              <a:rPr kumimoji="0" lang="lo-LA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ສຸ​ຂະ​ພາບທາງ​ເພດ/​ຈະ​ເລີນ​ພັນ ແລະ ສິດ​ທິ​ຈະ​ເລີ​ນພັນ​ໃຫ້​ດີ​ຂຶ້ນ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="" xmlns:a16="http://schemas.microsoft.com/office/drawing/2014/main" id="{818ED9E2-92E0-31E6-920C-B5167F103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3462" y="3262394"/>
            <a:ext cx="889000" cy="1820863"/>
          </a:xfrm>
          <a:prstGeom prst="rect">
            <a:avLst/>
          </a:prstGeom>
          <a:solidFill>
            <a:srgbClr val="00B050"/>
          </a:solidFill>
          <a:ln w="12700">
            <a:solidFill>
              <a:srgbClr val="507E3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ເພີ້ມ​ການ​​ຈັດ​ຕັ້ງປະ​ຕິ​ບັດ​ວຽກ​ງານໃຫ້​ໄດ້​ຮັບ​ໝາກ​ຜົນສູງ ແລະ ​ເປັນ​ທີ່ໜ້າເຊື່ອ​ຖືຫຼາຍ​ຂຶ້ນ</a:t>
            </a:r>
            <a:r>
              <a:rPr kumimoji="0" lang="lo-LA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 </a:t>
            </a:r>
            <a:endParaRPr kumimoji="0" lang="lo-LA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="" xmlns:a16="http://schemas.microsoft.com/office/drawing/2014/main" id="{A38D1E60-D7A4-E4E1-B221-E4EDE4F3C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9" y="3262394"/>
            <a:ext cx="889000" cy="1820863"/>
          </a:xfrm>
          <a:prstGeom prst="rect">
            <a:avLst/>
          </a:prstGeom>
          <a:solidFill>
            <a:srgbClr val="00B050"/>
          </a:solidFill>
          <a:ln w="12700">
            <a:solidFill>
              <a:srgbClr val="507E3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​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ສ້າງ​ຄວາມ​ອາດ​ສາ​ມາດໃນການ​ປະ​ຕິ​ບັດ​ວຽກ ​ເພື່ອ​ໃຫ້​ບໍ​ລິ​ການ ດ້ານ</a:t>
            </a:r>
            <a:r>
              <a:rPr kumimoji="0" lang="lo-LA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  </a:t>
            </a:r>
            <a:r>
              <a:rPr kumimoji="0" lang="lo-LA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ສຸ​ຂະ​ພາບທາງ​ເພດ/​ຈະ​ເລີນ​ພັນ ແລະ ສິດ​ທິ​ຈະ​ເລີ​ນພັນ​ໃຫ້​​ສູງ​ຂຶ້ນ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="" xmlns:a16="http://schemas.microsoft.com/office/drawing/2014/main" id="{09ECCF53-35BE-983A-8C48-8F098422E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824" y="3262394"/>
            <a:ext cx="889000" cy="1820863"/>
          </a:xfrm>
          <a:prstGeom prst="rect">
            <a:avLst/>
          </a:prstGeom>
          <a:solidFill>
            <a:srgbClr val="00B050"/>
          </a:solidFill>
          <a:ln w="12700">
            <a:solidFill>
              <a:srgbClr val="507E3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​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ສ້າງ/ສົ່ງ​ເສີມ ຕົວ​ແບບທີ່​ດີ</a:t>
            </a: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kumimoji="0" lang="lo-LA" altLang="en-US" sz="1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ການ​ປະ​ຕິ​ບັດ​ທີ່​ດີ</a:t>
            </a: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  <a:r>
              <a:rPr kumimoji="0" lang="lo-LA" altLang="en-US" sz="1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ແຊມ​ປຽນ</a:t>
            </a:r>
            <a:r>
              <a:rPr kumimoji="0" lang="lo-LA" altLang="en-US" sz="1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 </a:t>
            </a:r>
            <a:r>
              <a:rPr kumimoji="0" lang="lo-LA" altLang="en-US" sz="1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ດ້ານ</a:t>
            </a:r>
            <a:r>
              <a:rPr kumimoji="0" lang="lo-LA" altLang="en-US" sz="1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  </a:t>
            </a:r>
            <a:r>
              <a:rPr kumimoji="0" lang="lo-LA" altLang="en-US" sz="1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ສຸ​ຂະ​ພາບ ທາງ​ເພດ/​ຈະ​ເລີນ​ພັນ ແລະ ສິດ​ທິ​ຈະ​ເລີ​ນພັນ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="" xmlns:a16="http://schemas.microsoft.com/office/drawing/2014/main" id="{C22E975B-B98D-5432-D3D1-3CD85A729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437" y="3267157"/>
            <a:ext cx="889000" cy="1828800"/>
          </a:xfrm>
          <a:prstGeom prst="rect">
            <a:avLst/>
          </a:prstGeom>
          <a:solidFill>
            <a:srgbClr val="00B050"/>
          </a:solidFill>
          <a:ln w="12700">
            <a:solidFill>
              <a:srgbClr val="507E3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ເພີ້ມ​ການ​ລະ​ດົມ​ທຶນ ທັງ​ພາຍ​ໃນ ແລະ ລະ​ດັບ ສາ​ກົນ ໃຫ້ຫຼາຍ​ຂຶ້ນ 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="" xmlns:a16="http://schemas.microsoft.com/office/drawing/2014/main" id="{49A73590-3389-CB86-EC6E-3FEB8E428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2149" y="3246519"/>
            <a:ext cx="889000" cy="1835150"/>
          </a:xfrm>
          <a:prstGeom prst="rect">
            <a:avLst/>
          </a:prstGeom>
          <a:solidFill>
            <a:srgbClr val="00B050"/>
          </a:solidFill>
          <a:ln w="12700">
            <a:solidFill>
              <a:srgbClr val="507E3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lo-LA" altLang="en-US" sz="1000" dirty="0">
              <a:solidFill>
                <a:schemeClr val="bg1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ເພີ້ມ​ຄູ່​ຮ່ວມ​ງານ​ໃຫ້​​ຫຼາຍຂຶ້ນ​​ໃນ​ການ​ລົງ​ທຶນ​ໃສ່​ວຽກ​ງານ ດ້ານ  ສຸ​ຂະ​ພາບທາງ​ເພດ/​ຈະ​ເລີນ​ພັນ ແລະ ສິດ​ທິ​ຈະ​ເລີ​ນ ພັນ​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Flowchart: Extract 15">
            <a:extLst>
              <a:ext uri="{FF2B5EF4-FFF2-40B4-BE49-F238E27FC236}">
                <a16:creationId xmlns="" xmlns:a16="http://schemas.microsoft.com/office/drawing/2014/main" id="{AAB93514-E93F-4FF4-3FA7-BCA55FBC4D83}"/>
              </a:ext>
            </a:extLst>
          </p:cNvPr>
          <p:cNvSpPr/>
          <p:nvPr/>
        </p:nvSpPr>
        <p:spPr>
          <a:xfrm>
            <a:off x="2396431" y="2989635"/>
            <a:ext cx="265430" cy="186690"/>
          </a:xfrm>
          <a:prstGeom prst="flowChartExtra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Flowchart: Extract 16">
            <a:extLst>
              <a:ext uri="{FF2B5EF4-FFF2-40B4-BE49-F238E27FC236}">
                <a16:creationId xmlns="" xmlns:a16="http://schemas.microsoft.com/office/drawing/2014/main" id="{34CF0B85-5C41-402A-CE06-54C432583C7B}"/>
              </a:ext>
            </a:extLst>
          </p:cNvPr>
          <p:cNvSpPr/>
          <p:nvPr/>
        </p:nvSpPr>
        <p:spPr>
          <a:xfrm>
            <a:off x="9154158" y="3032886"/>
            <a:ext cx="265430" cy="186690"/>
          </a:xfrm>
          <a:prstGeom prst="flowChartExtra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Flowchart: Extract 17">
            <a:extLst>
              <a:ext uri="{FF2B5EF4-FFF2-40B4-BE49-F238E27FC236}">
                <a16:creationId xmlns="" xmlns:a16="http://schemas.microsoft.com/office/drawing/2014/main" id="{A1CEA8B5-01AD-E722-9C5F-00F8DFFE998F}"/>
              </a:ext>
            </a:extLst>
          </p:cNvPr>
          <p:cNvSpPr/>
          <p:nvPr/>
        </p:nvSpPr>
        <p:spPr>
          <a:xfrm>
            <a:off x="6888796" y="3053162"/>
            <a:ext cx="265430" cy="186690"/>
          </a:xfrm>
          <a:prstGeom prst="flowChartExtra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9" name="Flowchart: Extract 18">
            <a:extLst>
              <a:ext uri="{FF2B5EF4-FFF2-40B4-BE49-F238E27FC236}">
                <a16:creationId xmlns="" xmlns:a16="http://schemas.microsoft.com/office/drawing/2014/main" id="{F555AB6A-3C47-5883-75FC-131FD4927216}"/>
              </a:ext>
            </a:extLst>
          </p:cNvPr>
          <p:cNvSpPr/>
          <p:nvPr/>
        </p:nvSpPr>
        <p:spPr>
          <a:xfrm>
            <a:off x="4661542" y="3038557"/>
            <a:ext cx="265430" cy="186690"/>
          </a:xfrm>
          <a:prstGeom prst="flowChartExtra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F5724DBF-0AF3-C33D-C0EA-F428E5CBF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149" y="3213182"/>
            <a:ext cx="881063" cy="312737"/>
          </a:xfrm>
          <a:prstGeom prst="rect">
            <a:avLst/>
          </a:prstGeom>
          <a:solidFill>
            <a:srgbClr val="375623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2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2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ຈຸດ​ປະ​ສົງ</a:t>
            </a: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1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E4C07467-4123-088F-0F84-0B51C0DAF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449" y="3230644"/>
            <a:ext cx="881063" cy="312738"/>
          </a:xfrm>
          <a:prstGeom prst="rect">
            <a:avLst/>
          </a:prstGeom>
          <a:solidFill>
            <a:srgbClr val="375623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2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ຈຸດ​ປະ​ສົງ</a:t>
            </a: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2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125B8C3-6DCD-D15B-3AA5-FBAFC2FC1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0928" y="3271360"/>
            <a:ext cx="881063" cy="312738"/>
          </a:xfrm>
          <a:prstGeom prst="rect">
            <a:avLst/>
          </a:prstGeom>
          <a:solidFill>
            <a:srgbClr val="375623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lo-LA" altLang="en-US" sz="1200" b="1" dirty="0">
              <a:latin typeface="Calibri" panose="020F0502020204030204" pitchFamily="34" charset="0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2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alibri" panose="020F0502020204030204" pitchFamily="34" charset="0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ຈຸດ​ປະ​ສົງ</a:t>
            </a: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8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790066F-7597-6172-6600-C5E3988B0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5324" y="3243344"/>
            <a:ext cx="881063" cy="312738"/>
          </a:xfrm>
          <a:prstGeom prst="rect">
            <a:avLst/>
          </a:prstGeom>
          <a:solidFill>
            <a:srgbClr val="375623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2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ຈຸດ​ປະ​ສົງ</a:t>
            </a: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7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04E2C55-6AF0-D846-FEAD-055208C07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9937" y="3270332"/>
            <a:ext cx="881062" cy="312737"/>
          </a:xfrm>
          <a:prstGeom prst="rect">
            <a:avLst/>
          </a:prstGeom>
          <a:solidFill>
            <a:srgbClr val="375623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2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ຈຸດ​ປະ​ສົງ</a:t>
            </a: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6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4EADF46D-B5CD-A695-B2F3-82D55544B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937" y="3270332"/>
            <a:ext cx="881062" cy="312737"/>
          </a:xfrm>
          <a:prstGeom prst="rect">
            <a:avLst/>
          </a:prstGeom>
          <a:solidFill>
            <a:srgbClr val="375623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2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ຈຸດ​ປະ​ສົງ</a:t>
            </a: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5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02840B9-A349-ADBA-529D-E0B64253F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574" y="3270332"/>
            <a:ext cx="881063" cy="312737"/>
          </a:xfrm>
          <a:prstGeom prst="rect">
            <a:avLst/>
          </a:prstGeom>
          <a:solidFill>
            <a:srgbClr val="375623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2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ຈຸດ​ປະ​ສົງ</a:t>
            </a: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4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E6312CAC-5996-375A-BE1A-F917520C1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812" y="3270332"/>
            <a:ext cx="881062" cy="312737"/>
          </a:xfrm>
          <a:prstGeom prst="rect">
            <a:avLst/>
          </a:prstGeom>
          <a:solidFill>
            <a:srgbClr val="375623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2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ຈຸດ​ປະ​ສົງ</a:t>
            </a: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3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A219D4EB-4854-23AE-98B8-4C33DCEA2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974" y="2189244"/>
            <a:ext cx="1381125" cy="346075"/>
          </a:xfrm>
          <a:prstGeom prst="roundRect">
            <a:avLst>
              <a:gd name="adj" fmla="val 16667"/>
            </a:avLst>
          </a:prstGeom>
          <a:solidFill>
            <a:srgbClr val="375623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2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ຄາດ​ໝາຍ</a:t>
            </a: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DokChampa" panose="020B0604020202020204" pitchFamily="34" charset="-34"/>
                <a:ea typeface="Calibri" panose="020F0502020204030204" pitchFamily="34" charset="0"/>
                <a:cs typeface="DokChampa" panose="020B0604020202020204" pitchFamily="34" charset="-34"/>
              </a:rPr>
              <a:t> </a:t>
            </a: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1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F91B5810-4CF7-4A36-7440-6D5E4A3E8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4" y="2217819"/>
            <a:ext cx="1428750" cy="346075"/>
          </a:xfrm>
          <a:prstGeom prst="roundRect">
            <a:avLst>
              <a:gd name="adj" fmla="val 16667"/>
            </a:avLst>
          </a:prstGeom>
          <a:solidFill>
            <a:srgbClr val="375623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2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ຄາດ​ໝາຍ</a:t>
            </a: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DokChampa" panose="020B0604020202020204" pitchFamily="34" charset="-34"/>
                <a:ea typeface="Calibri" panose="020F0502020204030204" pitchFamily="34" charset="0"/>
                <a:cs typeface="DokChampa" panose="020B0604020202020204" pitchFamily="34" charset="-34"/>
              </a:rPr>
              <a:t> </a:t>
            </a: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2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66A9A99B-F099-8FFC-D8B8-8BD2D3870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299" y="2208294"/>
            <a:ext cx="1428750" cy="354013"/>
          </a:xfrm>
          <a:prstGeom prst="roundRect">
            <a:avLst>
              <a:gd name="adj" fmla="val 16667"/>
            </a:avLst>
          </a:prstGeom>
          <a:solidFill>
            <a:srgbClr val="375623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2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ຄາດ​ໝາຍ</a:t>
            </a: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DokChampa" panose="020B0604020202020204" pitchFamily="34" charset="-34"/>
                <a:ea typeface="Calibri" panose="020F0502020204030204" pitchFamily="34" charset="0"/>
                <a:cs typeface="DokChampa" panose="020B0604020202020204" pitchFamily="34" charset="-34"/>
              </a:rPr>
              <a:t> </a:t>
            </a: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3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8AC499F7-E591-B9F9-F73B-EAC88A2BB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3294" y="2181243"/>
            <a:ext cx="1457325" cy="346075"/>
          </a:xfrm>
          <a:prstGeom prst="roundRect">
            <a:avLst>
              <a:gd name="adj" fmla="val 16667"/>
            </a:avLst>
          </a:prstGeom>
          <a:solidFill>
            <a:srgbClr val="375623"/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o-LA" altLang="en-US" sz="12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ຄາດ​ໝາຍ</a:t>
            </a: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DokChampa" panose="020B0604020202020204" pitchFamily="34" charset="-34"/>
                <a:ea typeface="Calibri" panose="020F0502020204030204" pitchFamily="34" charset="0"/>
                <a:cs typeface="DokChampa" panose="020B0604020202020204" pitchFamily="34" charset="-34"/>
              </a:rPr>
              <a:t> </a:t>
            </a:r>
            <a:r>
              <a:rPr kumimoji="0" lang="lo-LA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4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29">
            <a:extLst>
              <a:ext uri="{FF2B5EF4-FFF2-40B4-BE49-F238E27FC236}">
                <a16:creationId xmlns="" xmlns:a16="http://schemas.microsoft.com/office/drawing/2014/main" id="{E5C23139-A58B-8401-C59A-A7FD3A215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774" y="14949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54">
            <a:extLst>
              <a:ext uri="{FF2B5EF4-FFF2-40B4-BE49-F238E27FC236}">
                <a16:creationId xmlns="" xmlns:a16="http://schemas.microsoft.com/office/drawing/2014/main" id="{8A755167-D34C-36E4-3AD6-28D33EA8F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774" y="1952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91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A515C7-D662-6E4C-A447-E5282A342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752794"/>
          </a:xfrm>
        </p:spPr>
        <p:txBody>
          <a:bodyPr>
            <a:normAutofit/>
          </a:bodyPr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ຄໍາເຫັນປະທານ</a:t>
            </a:r>
            <a:r>
              <a:rPr lang="en-US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(President’s talk)</a:t>
            </a:r>
            <a:endParaRPr lang="en-US" sz="2800" b="1" dirty="0">
              <a:solidFill>
                <a:srgbClr val="FFC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0B95313-535F-5B97-695E-7D0A91800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1864" y="1736521"/>
            <a:ext cx="8275362" cy="44461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ສສສຄ ໄດ້ ສ້າງຍຸດທະສາດ 7 ປີ (2016-2022). ຍຸດທະສາດນີ້ ຖືໄດ້ວ່າເປັນບາດກ້າວທີ່ສໍາຄັນ ອີກບາດກ້າວໜຶ່ງ ເພາະມັນເປັນທິດທາງ ໃຫ້ອົງກອນເດີນໄປ ແບບມີຈຸດໝາຍປາຍທາງ.</a:t>
            </a:r>
          </a:p>
          <a:p>
            <a:pPr marL="0" indent="0">
              <a:buNone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 7 ປີແຫ່ງການ ປະຕິບັດຍຸດທະສາດດັ່ງກ່າວ ເຫັນໄດ້ວ່າ ມີການປ່ຽນແປງຫຼາຍຢ່າງ ທີ່ເຫັນໄດ້ຊັດເຈນກໍ່ຄື ອົງກອນມີຄວາມເຕີບໂຕ ແລະ ໃຫຍ່ຂຶ້ນ ເຊັ່ນ: ມີງົບປະມານຫຼາຍຂຶ້ນ, ມີຊັບສິນຫຼາຍຂຶ້ນ, ມີໂຄງການຫຼາຍຂຶ້ນ ແລະ ມີພະນັກງານຫຼາຍຂຶ້ນ ເປັນຕົ້ນ ລວມທັງ ລະບົບການຄຸ້ມຄອງ ແລະ ຈັດການບໍລິຫານພາຍໃນກໍ່ມີຄວາມກ້າວໜ້າ ແລະ ໄດ້ມາດຕະຖານຫຼາຍຂຶ້ນ.</a:t>
            </a:r>
          </a:p>
          <a:p>
            <a:pPr marL="0" indent="0">
              <a:buNone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ນອກຈາກນັ້ນ, ຈາກການຈັດຕັ້ງ ປະຕິບັດ ແຜນຍຸດທະສາດ 7 ປີດັ່ງກ່າວ ຍັງເຫັນໄດ້ວ່າ ສສສຄ ໄດ້ສ້າງຜົນສໍາເລັດຫຼາຍຢ່າງ ທຽບກັບຕົວຊີ້ວັດ ທີ່ຕັ້ງໄວ້ ແລະ ໄດ້ປະກອບສ່ວນ ຕໍ່ກັບເປົ້າໝາຍ ການພັດທະນາປະເທດຊາດ ລວມທັງເປົ້າໝາຍ ພັດທະນາຍືນຍົງ. ທີ່ສໍາຄັນຄື ໄດ້ເຮັດໃຫ້ຊີວິດຂອງປະຊາຊົນກຸ່ມເປົ້າໝາຍດີຂຶ້ນກວ່າແຕ່ກ່ອນ. </a:t>
            </a:r>
          </a:p>
          <a:p>
            <a:pPr marL="0" indent="0">
              <a:buNone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ຜົນສໍາເລັດດັ່ງກ່າວຈະເກີດຂຶ້ນບໍ່ໄດ້ ຖ້າຂາດ ຜູ້ອໍານວຍການທີ່ມີຄວາມອາດສາມາດ, ຂາດພະນັກງານທີ່ທຸ້ມເທເອົາໃຈໃສ່,  ຂາດຄູ່ຮ່ວມງານ ທັງພາກລັດ, ແລະ ສາກົນ ແລະ ຂາດການສະໜັບສະໜູນທຶນຈາກຜູ້ໃຫ້ທຶນ. ສະນັ້ນ, ໃນນາມ ປະທານຈຶ່ງຂໍສະແດງຄວາມຂອບໃຈ ທຸກທ່ານ, ຂອບໃຈ ແລະ ຮູ້ບູນຄຸນ ທຸກພາກສ່ວນທີ່ໃຫ້ການຊ່ວຍເຫຼືອ ສສສຄ ມານະທີ່ນີ້ດ້ວຍ.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2BBE000-DBE1-7AC7-C3FE-26A7F8847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074" name="Picture 2" descr="อาจเป็นรูปภาพของ 1 คน, กำลังยืน และ สถานที่ในร่ม">
            <a:extLst>
              <a:ext uri="{FF2B5EF4-FFF2-40B4-BE49-F238E27FC236}">
                <a16:creationId xmlns="" xmlns:a16="http://schemas.microsoft.com/office/drawing/2014/main" id="{8E61BD3B-165B-8958-7D5A-4F298799A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4" t="11866" r="40108" b="40795"/>
          <a:stretch/>
        </p:blipFill>
        <p:spPr bwMode="auto">
          <a:xfrm>
            <a:off x="333737" y="1795243"/>
            <a:ext cx="2115848" cy="19266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37EA3C6-3F7E-634A-8751-AE0ED48EFB21}"/>
              </a:ext>
            </a:extLst>
          </p:cNvPr>
          <p:cNvSpPr txBox="1"/>
          <p:nvPr/>
        </p:nvSpPr>
        <p:spPr>
          <a:xfrm>
            <a:off x="333737" y="3959604"/>
            <a:ext cx="220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 ນາງ  ດຣ ຈັນສີ ພີມພະຈັນ</a:t>
            </a:r>
          </a:p>
          <a:p>
            <a:pPr algn="ctr"/>
            <a:r>
              <a:rPr lang="lo-LA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ປະທານ ສະມາຄົມ </a:t>
            </a:r>
            <a:endParaRPr lang="en-US" sz="1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21" y="4528013"/>
            <a:ext cx="1926503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64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1EE499-205C-F1A2-7F8D-4C2CAF42D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ເອກະສານຊ້ອນທ້າຍ</a:t>
            </a:r>
            <a:r>
              <a:rPr lang="en-US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(Annex)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9EA46E-DC10-58BA-7D92-15C0F778A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lo-LA" sz="32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ຕາຕະລາງສະຫຼຸບຜົນໄດ້ຮັບຕໍ່ຕົວຊີ້ວັດຍຸດທະສາດ 2016-2022</a:t>
            </a:r>
          </a:p>
          <a:p>
            <a:pPr marL="342900" indent="-342900">
              <a:buFont typeface="+mj-lt"/>
              <a:buAutoNum type="arabicPeriod"/>
            </a:pPr>
            <a:r>
              <a:rPr lang="lo-LA" sz="32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ຮູບພາບການຈັດຕັ້ງປະຕິບັດກິດຈະກຳຂອງບາງໂຄງການ </a:t>
            </a:r>
          </a:p>
          <a:p>
            <a:pPr marL="342900" indent="-342900">
              <a:buFont typeface="+mj-lt"/>
              <a:buAutoNum type="arabicPeriod"/>
            </a:pPr>
            <a:r>
              <a:rPr lang="lo-LA" sz="32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ຕາຕະລາງແຜນງານ/ໂຄງການ ສສສຄ ແຕ່ມີ 2016-2022</a:t>
            </a:r>
          </a:p>
          <a:p>
            <a:pPr marL="342900" indent="-342900">
              <a:buFont typeface="+mj-lt"/>
              <a:buAutoNum type="arabicPeriod"/>
            </a:pPr>
            <a:endParaRPr lang="lo-LA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35FE1CC-E8D5-5390-CE35-8FB719DB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719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13C2D3-6E71-F4C9-7EF6-79F3E805D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ເອກະສານຊ້ອນທ້າຍ 1 ຕາຕະລາງສະຫຼຸບຜົນໄດ້ຮັບຕໍ່ຕົວຊີ້ວັດຍຸດທະສາດ 2016-2022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FF044A-C416-812D-83EA-0E0C652FE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271070F-091F-29BB-5CFC-E7BB92F1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4962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13C2D3-6E71-F4C9-7EF6-79F3E805D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ເອກະສານຊ້ອນທ້າຍ 2 ຮູບພາບການຈັດຕັ້ງປະຕິບັດກິດຈະກຳຂອງບາງໂຄງການ 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FF044A-C416-812D-83EA-0E0C652FE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271070F-091F-29BB-5CFC-E7BB92F1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210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F1AFE6-5CE2-D78A-9C0F-68E24FB95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ເອກະສານຊ້ອນທ້າຍ 3 ຕາຕະລາງແຜນງານ/ໂຄງການ ສສສຄ ແຕ່ມີ 2016-2022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72B26-5BF3-C70B-AD1D-37AACF49E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21FBEAB-954D-E954-A608-9F2592E86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="" xmlns:a16="http://schemas.microsoft.com/office/drawing/2014/main" id="{2621F03E-61BE-9881-FEE0-9DFDB7CE8E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4193658"/>
              </p:ext>
            </p:extLst>
          </p:nvPr>
        </p:nvGraphicFramePr>
        <p:xfrm>
          <a:off x="527304" y="1598607"/>
          <a:ext cx="11125200" cy="5145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9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838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4891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71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2632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8484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ປີ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3362" marB="43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ໂຄງການ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</a:t>
                      </a: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ປີ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2016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3362" marB="43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o-LA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ຂົງເຂດ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ໂຄງການ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3362" marB="43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ຜູ້ໃຫ້ທຶນ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3362" marB="43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o-LA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ຄູ່ຮ່ວມງານ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3362" marB="43362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996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2012-Present</a:t>
                      </a:r>
                      <a:endParaRPr lang="th-TH" sz="14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3362" marB="4336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ໂຄງການແມ່ປອດໄພ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Save Mother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hood Project in Nga and Pakbeng district, Oudomxay,  in Paktha and Tonpheung, Bokeo, and in Viengphoukha, </a:t>
                      </a: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Laungnamtha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3362" marB="4336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MCH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(ANC, Delivery, PNC), Mobile clinic.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3362" marB="43362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IPPF Core Fund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3362" marB="43362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MCH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3362" marB="43362"/>
                </a:tc>
                <a:extLst>
                  <a:ext uri="{0D108BD9-81ED-4DB2-BD59-A6C34878D82A}">
                    <a16:rowId xmlns="" xmlns:a16="http://schemas.microsoft.com/office/drawing/2014/main" val="622296828"/>
                  </a:ext>
                </a:extLst>
              </a:tr>
              <a:tr h="38996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2013-2014</a:t>
                      </a:r>
                      <a:endParaRPr lang="th-TH" sz="14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7" marR="91437" marT="45701" marB="45701"/>
                </a:tc>
                <a:tc>
                  <a:txBody>
                    <a:bodyPr/>
                    <a:lstStyle/>
                    <a:p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ໂຄງການໃຫ້ຄຳປຶກສາຄູ່ແຕ່ງງານໃໝ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່ New Married Couple Counseling project 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7" marR="91437" marT="45701" marB="45701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SRH counseling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7" marR="91437" marT="45701" marB="45701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UNFPA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7" marR="91437" marT="45701" marB="45701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LYU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7" marR="91437" marT="45701" marB="45701"/>
                </a:tc>
                <a:extLst>
                  <a:ext uri="{0D108BD9-81ED-4DB2-BD59-A6C34878D82A}">
                    <a16:rowId xmlns="" xmlns:a16="http://schemas.microsoft.com/office/drawing/2014/main" val="3846353748"/>
                  </a:ext>
                </a:extLst>
              </a:tr>
              <a:tr h="389966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  <a:p>
                      <a:endParaRPr lang="en-US" sz="14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2014</a:t>
                      </a:r>
                      <a:endParaRPr lang="th-TH" sz="14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7" marR="91437" marT="43361" marB="4336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ໂຄງການໃຫ້ຄວາມຮູ້ຊາວໜຸ່ມ</a:t>
                      </a:r>
                      <a:r>
                        <a:rPr lang="en-US" sz="1300" kern="12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 Increased  Access to Rights-Based, Gender-Sensitive Sexual and Reproductive Health Education</a:t>
                      </a:r>
                    </a:p>
                  </a:txBody>
                  <a:tcPr marL="91437" marR="91437" marT="43361" marB="4336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Adolescent/Youth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 Health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7" marR="91437" marT="43361" marB="43361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VYC/UNFPA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7" marR="91437" marT="43361" marB="43361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Schools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7" marR="91437" marT="43361" marB="43361"/>
                </a:tc>
                <a:extLst>
                  <a:ext uri="{0D108BD9-81ED-4DB2-BD59-A6C34878D82A}">
                    <a16:rowId xmlns="" xmlns:a16="http://schemas.microsoft.com/office/drawing/2014/main" val="3746902741"/>
                  </a:ext>
                </a:extLst>
              </a:tr>
              <a:tr h="70451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2015</a:t>
                      </a:r>
                      <a:endParaRPr lang="th-TH" sz="14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5702" marB="45702"/>
                </a:tc>
                <a:tc>
                  <a:txBody>
                    <a:bodyPr/>
                    <a:lstStyle/>
                    <a:p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ໂຄງການເສີມສ້າງທ່າແຮງໃຫ້ພະນັກງານເພື່ອບໍລິການທີ່ເປັນມິດແກ່ຊາວໜຸ່ມ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Strengthening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the capacity of PFHA staff for Youth Services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5702" marB="45702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Administration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and Management, SRH 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5702" marB="45702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UNFPA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5702" marB="45702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Schools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5702" marB="45702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073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2015</a:t>
                      </a:r>
                      <a:endParaRPr lang="th-TH" sz="14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5702" marB="45702"/>
                </a:tc>
                <a:tc>
                  <a:txBody>
                    <a:bodyPr/>
                    <a:lstStyle/>
                    <a:p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ໂຄງການເຊື່ອມສານໂພຊະນາການ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Nutrition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Integration Project 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5702" marB="45702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Nutrition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Education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5702" marB="45702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SUN CSA/Save the Children International</a:t>
                      </a:r>
                    </a:p>
                  </a:txBody>
                  <a:tcPr marL="91435" marR="91435" marT="45702" marB="45702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MCH</a:t>
                      </a:r>
                    </a:p>
                  </a:txBody>
                  <a:tcPr marL="91435" marR="91435" marT="45702" marB="45702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595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2016</a:t>
                      </a:r>
                      <a:endParaRPr lang="th-TH" sz="14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3362" marB="4336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ໂຄງການປັບປຸງໂພຊະນການເດັກອ່ອນ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1000 </a:t>
                      </a: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ວັນຂອງຊີວິດ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Communit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y Based Nutrition  in Pregnant Women and Early Childhood(1000 days)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3362" marB="4336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Nutrition and MCH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3362" marB="43362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Plan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International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3362" marB="43362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MCH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L="91435" marR="91435" marT="43362" marB="43362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95957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10/2016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3347" marB="43347"/>
                </a:tc>
                <a:tc>
                  <a:txBody>
                    <a:bodyPr/>
                    <a:lstStyle/>
                    <a:p>
                      <a:r>
                        <a:rPr lang="en-US" sz="1300" kern="12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ໂຄງການສົ່ງເສີມ</a:t>
                      </a:r>
                      <a:r>
                        <a:rPr lang="en-US" sz="1300" kern="12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</a:t>
                      </a:r>
                      <a:r>
                        <a:rPr lang="en-US" sz="1300" kern="12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ສຸຂະພາບຈະເລີນພັນ</a:t>
                      </a:r>
                      <a:r>
                        <a:rPr lang="en-US" sz="1300" kern="12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</a:t>
                      </a:r>
                      <a:r>
                        <a:rPr lang="en-US" sz="1300" kern="12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ຜ່ານ</a:t>
                      </a:r>
                      <a:r>
                        <a:rPr lang="en-US" sz="1300" kern="12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</a:t>
                      </a:r>
                      <a:r>
                        <a:rPr lang="en-US" sz="1300" kern="12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ການໃຫ້ຄຳປຶກສາແກ່ຊາວໜຸ່ມ</a:t>
                      </a:r>
                      <a:r>
                        <a:rPr lang="en-US" sz="1300" kern="12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Promotion of Sexual Reproductive Health and Rights (SRHR) through providing information and counseling services to young </a:t>
                      </a:r>
                    </a:p>
                  </a:txBody>
                  <a:tcPr marT="43347" marB="4334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Adolescent/Youth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 Health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3347" marB="4334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French Embassy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3347" marB="4334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Schools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3347" marB="43347"/>
                </a:tc>
                <a:extLst>
                  <a:ext uri="{0D108BD9-81ED-4DB2-BD59-A6C34878D82A}">
                    <a16:rowId xmlns="" xmlns:a16="http://schemas.microsoft.com/office/drawing/2014/main" val="2888574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2650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F1AFE6-5CE2-D78A-9C0F-68E24FB95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ເອກະສານຊ້ອນທ້າຍ 3 ຕາຕະລາງແຜນງານ/ໂຄງການ ສສສຄ ແຕ່ມີ 2016-2022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72B26-5BF3-C70B-AD1D-37AACF49E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21FBEAB-954D-E954-A608-9F2592E86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="" xmlns:a16="http://schemas.microsoft.com/office/drawing/2014/main" id="{B8A38C3B-EE29-471C-7328-FE54CA1253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4303683"/>
              </p:ext>
            </p:extLst>
          </p:nvPr>
        </p:nvGraphicFramePr>
        <p:xfrm>
          <a:off x="539496" y="1649947"/>
          <a:ext cx="11119105" cy="4588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3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891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321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848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247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8267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ປີ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ຊື່ໂຄງການ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ຂົງເຂດວຽກ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ຜຸ້ໃຫ້ທຶນ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o-LA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ຄູ່ຮ່ວມງານ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3887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2017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ໂຄງການສ້າງສຸກສາລາຕົວແບບ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Public Social Franchise Project, </a:t>
                      </a: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ເມືອງວຽງພູຄາ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</a:t>
                      </a: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ແຂວງຫຼວງນໍ້າທາ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ແມ່ແລະ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ເດັກ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IPPF/Seed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Grant  </a:t>
                      </a:r>
                      <a:endParaRPr lang="en-US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MCH</a:t>
                      </a:r>
                    </a:p>
                  </a:txBody>
                  <a:tcPr marT="45695" marB="4569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6121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2017-2019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ໂຄງການແມ່ຍິງແຈ່ມໃສ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Shine Girl Project </a:t>
                      </a: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ເມືອງມະຫາໄຊ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</a:t>
                      </a: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ແລະ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</a:t>
                      </a: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ເມືອງໜອງບົກ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, </a:t>
                      </a: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ແຂວງຄໍາມ່ວນ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ແມ່ແລະ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ເດັກ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,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ຊາວໜຸ່ມ</a:t>
                      </a:r>
                      <a:endParaRPr lang="en-US" sz="1300" baseline="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Japan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Trust Fund</a:t>
                      </a:r>
                      <a:endParaRPr lang="en-US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MCH</a:t>
                      </a:r>
                    </a:p>
                  </a:txBody>
                  <a:tcPr marT="45695" marB="4569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63009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2017-2021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ໂຄງການສ້າງຄວາມສາມາດ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</a:t>
                      </a: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ສໍາລັບ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</a:t>
                      </a: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ການຈັດຕັ້ງປະຕິບັດໂພຊະນາການ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Capacity Building for Action on Nutrition </a:t>
                      </a: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ທົ່ວປະເທດ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ໂພຊະນາການ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, </a:t>
                      </a: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ແມ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່ </a:t>
                      </a: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ແລະ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</a:t>
                      </a:r>
                      <a:r>
                        <a:rPr lang="en-US" sz="1300" baseline="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ເດັກ</a:t>
                      </a:r>
                      <a:endParaRPr lang="en-US" sz="1300" baseline="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Plan International Laos/EU</a:t>
                      </a: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Plan International in Laos, MHP, P</a:t>
                      </a:r>
                    </a:p>
                  </a:txBody>
                  <a:tcPr marT="45695" marB="45695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6121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2018-2021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r>
                        <a:rPr lang="lo-LA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ໂຄງການສົ່ງເສີມສິດທິເດັກ/ໄວໜຸ່ມຍິງ ຊົນເຜົ່າ 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Ethnic Girl Rights Project(EGR)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o-LA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ສຸຂະພາບຈະເລີນພັນ ແລະ ສິດທິທາງເພດ</a:t>
                      </a:r>
                      <a:endParaRPr lang="en-US" sz="1300" baseline="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Plan International Laos/EU</a:t>
                      </a: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Plan International in Laos, GDA</a:t>
                      </a:r>
                    </a:p>
                  </a:txBody>
                  <a:tcPr marT="45695" marB="45695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43887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2018-2021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r>
                        <a:rPr lang="lo-LA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ໂຄງການສົ່ງເສີມສົ່ງເສີມສຸຂະພາບຈະເລີນພັນ ແລະສິດທິທາງເພດ 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Adolescent Sexual Reproductive Health Project(ASRHR)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o-LA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ສຸຂະພາບໄວໜຸ່ມ,ສຸຂະພາບຈະເລີນພັນ ແລະ ສິດທິທາງເພດ</a:t>
                      </a:r>
                      <a:endParaRPr lang="en-US" sz="1300" baseline="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Plan International Laos/EU</a:t>
                      </a:r>
                    </a:p>
                  </a:txBody>
                  <a:tcPr marT="45695" marB="45695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Plan International in Laos, GDA</a:t>
                      </a:r>
                    </a:p>
                  </a:txBody>
                  <a:tcPr marT="45695" marB="45695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6143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2019-2020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lo-LA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ໂຄງການສ້າງຄວາມເຂັ້ມແຂງໃຫ້ຊາວໜຸ່ມ 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Youth Empowerment Project (YEP)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o-LA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ສຸຂະພາບໄວໜຸ່ມ, ຢາເສບຕິດ</a:t>
                      </a:r>
                      <a:endParaRPr lang="en-US" sz="1300" baseline="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Oxfam/EU</a:t>
                      </a:r>
                      <a:r>
                        <a:rPr lang="lo-LA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 </a:t>
                      </a:r>
                      <a:endParaRPr lang="en-US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LYU</a:t>
                      </a:r>
                    </a:p>
                  </a:txBody>
                  <a:tcPr marT="45687" marB="45687"/>
                </a:tc>
                <a:extLst>
                  <a:ext uri="{0D108BD9-81ED-4DB2-BD59-A6C34878D82A}">
                    <a16:rowId xmlns="" xmlns:a16="http://schemas.microsoft.com/office/drawing/2014/main" val="821470938"/>
                  </a:ext>
                </a:extLst>
              </a:tr>
              <a:tr h="643887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2019-2022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Improving Sexual Reproductive Health through Reducing Early Marriage in the Remote Ethnic Communities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o-LA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ສຸຂະພາບໄວໜຸ່ມ, ສຸຂະພາບຈະເລີນພັນ</a:t>
                      </a:r>
                      <a:endParaRPr lang="en-US" sz="1300" baseline="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CARE International  Laos/BMZ</a:t>
                      </a: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MOH, PHD, DHO, Health Centers, Schools</a:t>
                      </a:r>
                    </a:p>
                  </a:txBody>
                  <a:tcPr marT="45687" marB="45687"/>
                </a:tc>
                <a:extLst>
                  <a:ext uri="{0D108BD9-81ED-4DB2-BD59-A6C34878D82A}">
                    <a16:rowId xmlns="" xmlns:a16="http://schemas.microsoft.com/office/drawing/2014/main" val="1696010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9103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35082F-2FBE-1A2F-AEB8-7FA045EF4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ເອກະສານຊ້ອນທ້າຍ 3 ຕາຕະລາງແຜນງານ/ໂຄງການ ສສສຄ ແຕ່ມີ 2016-2022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FC6E14-1E7A-96BD-7928-EFC315AA3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A81E4FE-12CF-2C90-8FC7-BFC7D0FE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="" xmlns:a16="http://schemas.microsoft.com/office/drawing/2014/main" id="{AD6D4CF3-30F3-3C03-2A38-87FF7EEBCE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373898"/>
              </p:ext>
            </p:extLst>
          </p:nvPr>
        </p:nvGraphicFramePr>
        <p:xfrm>
          <a:off x="533399" y="1527048"/>
          <a:ext cx="11119103" cy="4154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3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952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321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3518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6826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57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ປີ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ຊື່ໂຄງການ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ຂົງເຂດວຽກ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ຜຸ້ໃຫ້ທຶນ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o-LA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ຄູ່ຮ່ວມງານ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7604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2020-2021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lo-LA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ໂຄງການສ້າງຄວາມເຂັ້ມແຂງໃຫ້ຊາວໜຸ່ມ 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Youth Empowerment Project (YEP)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o-LA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ສຸຂະພາບໄວໜຸ່ມ, ສຸຂະພາບຈະເລີນພັນ</a:t>
                      </a:r>
                      <a:endParaRPr lang="en-US" sz="1300" baseline="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GIZ/CEGGA</a:t>
                      </a: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Schools</a:t>
                      </a:r>
                    </a:p>
                  </a:txBody>
                  <a:tcPr marT="45687" marB="45687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7604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2018-2021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Community Based Drug Alcohol Abuse Control(CB-DAC)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Youth Health</a:t>
                      </a: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IOGT Movement/ Sweden</a:t>
                      </a: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LYU</a:t>
                      </a:r>
                    </a:p>
                  </a:txBody>
                  <a:tcPr marT="45687" marB="45687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571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2020-2023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Nutrition 1000 days of life project 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MCH</a:t>
                      </a: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Plan International Laos</a:t>
                      </a: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MCH</a:t>
                      </a:r>
                    </a:p>
                  </a:txBody>
                  <a:tcPr marT="45687" marB="45687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7604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2020-2021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Promoting the rights of women and children for a good quality of life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Gender</a:t>
                      </a: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CEGGA</a:t>
                      </a: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571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2020-2022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Anti-Trafficking Campaign Project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Gender and GBV</a:t>
                      </a: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FOCUS/USA</a:t>
                      </a: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FOCUS, LYU</a:t>
                      </a:r>
                    </a:p>
                  </a:txBody>
                  <a:tcPr marT="45687" marB="45687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87604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2020-2021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Lao CSO Engagement and Action on COVID 19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General Health</a:t>
                      </a: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GIZ/CEGGA</a:t>
                      </a: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PHD, DHO</a:t>
                      </a:r>
                    </a:p>
                  </a:txBody>
                  <a:tcPr marT="45687" marB="45687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87604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2021-2023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RESPOND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General Health</a:t>
                      </a: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IPPF/DFAT</a:t>
                      </a: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PHD, DHO, Health Centers</a:t>
                      </a:r>
                    </a:p>
                  </a:txBody>
                  <a:tcPr marT="45687" marB="45687"/>
                </a:tc>
                <a:extLst>
                  <a:ext uri="{0D108BD9-81ED-4DB2-BD59-A6C34878D82A}">
                    <a16:rowId xmlns="" xmlns:a16="http://schemas.microsoft.com/office/drawing/2014/main" val="1928436175"/>
                  </a:ext>
                </a:extLst>
              </a:tr>
              <a:tr h="487604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2022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COVAX project</a:t>
                      </a:r>
                      <a:endParaRPr lang="th-TH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aseline="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Vaccine against COVID 19 </a:t>
                      </a: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CEGGA/Plan </a:t>
                      </a:r>
                      <a:r>
                        <a:rPr lang="en-US" sz="1300" dirty="0" err="1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Internation</a:t>
                      </a:r>
                      <a:endParaRPr lang="en-US" sz="1300" dirty="0">
                        <a:solidFill>
                          <a:schemeClr val="bg1"/>
                        </a:solidFill>
                        <a:latin typeface="Phetsarath OT" panose="02000500000000000001" pitchFamily="2" charset="2"/>
                        <a:ea typeface="Phetsarath OT" panose="02000500000000000001" pitchFamily="2" charset="2"/>
                        <a:cs typeface="Phetsarath OT" panose="02000500000000000001" pitchFamily="2" charset="2"/>
                      </a:endParaRPr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bg1"/>
                          </a:solidFill>
                          <a:latin typeface="Phetsarath OT" panose="02000500000000000001" pitchFamily="2" charset="2"/>
                          <a:ea typeface="Phetsarath OT" panose="02000500000000000001" pitchFamily="2" charset="2"/>
                          <a:cs typeface="Phetsarath OT" panose="02000500000000000001" pitchFamily="2" charset="2"/>
                        </a:rPr>
                        <a:t>PHD, DHO</a:t>
                      </a:r>
                    </a:p>
                  </a:txBody>
                  <a:tcPr marT="45687" marB="45687"/>
                </a:tc>
                <a:extLst>
                  <a:ext uri="{0D108BD9-81ED-4DB2-BD59-A6C34878D82A}">
                    <a16:rowId xmlns="" xmlns:a16="http://schemas.microsoft.com/office/drawing/2014/main" val="3271936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5149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E861D6-F8A1-0C0E-AD97-689581284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ແຫຼ່ງຂໍ້ມູນ/ບ່ອນຕິດຕາມ ສສສຄ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F0D5132-CC66-E45E-8AC9-71CCCC0D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0FF05D13-09EB-9388-FFA4-ADDD77EF1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752" y="3117309"/>
            <a:ext cx="3275131" cy="23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EE06AD8-6FAF-4270-8DBE-37CEDBEF4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18" y="3123149"/>
            <a:ext cx="3409165" cy="236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A94477B8-7A94-C2C2-7902-6123C1ED6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44" y="3117309"/>
            <a:ext cx="3354606" cy="236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Circle, facebook, logo, media, network, social icon - Free download">
            <a:extLst>
              <a:ext uri="{FF2B5EF4-FFF2-40B4-BE49-F238E27FC236}">
                <a16:creationId xmlns="" xmlns:a16="http://schemas.microsoft.com/office/drawing/2014/main" id="{4728023D-01FC-A1CE-99C7-E07520F2A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024" y="1642167"/>
            <a:ext cx="1349758" cy="134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App, logo, media, popular, social, youtube icon - Free download">
            <a:extLst>
              <a:ext uri="{FF2B5EF4-FFF2-40B4-BE49-F238E27FC236}">
                <a16:creationId xmlns="" xmlns:a16="http://schemas.microsoft.com/office/drawing/2014/main" id="{95F496B1-0302-2E3B-E2F4-BB29678D8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218" y="1786656"/>
            <a:ext cx="1205267" cy="120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Web Searching Clipart Transparent PNG Hd, Web Search Vector Icon, Search  Icons, Web Icons, Web Clipart PNG Image For Free Download | Web icons, Web  design logo, Search icon">
            <a:extLst>
              <a:ext uri="{FF2B5EF4-FFF2-40B4-BE49-F238E27FC236}">
                <a16:creationId xmlns="" xmlns:a16="http://schemas.microsoft.com/office/drawing/2014/main" id="{46BF2D58-019A-C5A0-87B7-8EAC8BC35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796" y="1473636"/>
            <a:ext cx="1758512" cy="175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D4DEDDE-F4F2-A94B-7EBD-0CD03B4E0977}"/>
              </a:ext>
            </a:extLst>
          </p:cNvPr>
          <p:cNvSpPr txBox="1"/>
          <p:nvPr/>
        </p:nvSpPr>
        <p:spPr>
          <a:xfrm>
            <a:off x="7734650" y="5603846"/>
            <a:ext cx="3691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https://www.facebook.com/pfhalaos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  <a:cs typeface="Saysettha OT" panose="020B0504020207020204" pitchFamily="34" charset="-34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https://www.facebook.com/page/pfhalaos</a:t>
            </a:r>
            <a:r>
              <a:rPr lang="en-US" altLang="en-US" sz="1400" dirty="0">
                <a:latin typeface="Arial" panose="020B0604020202020204" pitchFamily="34" charset="0"/>
                <a:cs typeface="Saysettha OT" panose="020B0504020207020204" pitchFamily="34" charset="-34"/>
              </a:rPr>
              <a:t> </a:t>
            </a:r>
          </a:p>
          <a:p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35A5DF6-8A5B-8BD5-D296-AB6C32F4D62B}"/>
              </a:ext>
            </a:extLst>
          </p:cNvPr>
          <p:cNvSpPr txBox="1"/>
          <p:nvPr/>
        </p:nvSpPr>
        <p:spPr>
          <a:xfrm>
            <a:off x="4663421" y="5672382"/>
            <a:ext cx="2927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400" dirty="0">
                <a:latin typeface="Arial" panose="020B0604020202020204" pitchFamily="34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https://www.pfhalaos.org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81EDB2D-0998-64F9-670D-8562B1AB5CE3}"/>
              </a:ext>
            </a:extLst>
          </p:cNvPr>
          <p:cNvSpPr txBox="1"/>
          <p:nvPr/>
        </p:nvSpPr>
        <p:spPr>
          <a:xfrm>
            <a:off x="1177067" y="5611073"/>
            <a:ext cx="2927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PFHA Laos - YouTube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5827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No photo description available.">
            <a:extLst>
              <a:ext uri="{FF2B5EF4-FFF2-40B4-BE49-F238E27FC236}">
                <a16:creationId xmlns="" xmlns:a16="http://schemas.microsoft.com/office/drawing/2014/main" id="{7939904B-EB8B-8DBE-2D8A-04C85542C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3"/>
          <a:stretch/>
        </p:blipFill>
        <p:spPr bwMode="auto">
          <a:xfrm>
            <a:off x="772025" y="4035105"/>
            <a:ext cx="3816524" cy="248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1F12BF-C19E-2CAB-323E-E4B32BA16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838711"/>
          </a:xfrm>
        </p:spPr>
        <p:txBody>
          <a:bodyPr/>
          <a:lstStyle/>
          <a:p>
            <a:r>
              <a:rPr lang="lo-LA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ພວກເຮົາຈົ່ງກ້າວໄປພ້ອມກັນ 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No one left behind!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D0463243-EFD3-F2ED-A158-669AFD91C0D0}"/>
              </a:ext>
            </a:extLst>
          </p:cNvPr>
          <p:cNvSpPr txBox="1">
            <a:spLocks/>
          </p:cNvSpPr>
          <p:nvPr/>
        </p:nvSpPr>
        <p:spPr>
          <a:xfrm>
            <a:off x="8783458" y="1699679"/>
            <a:ext cx="2819399" cy="4935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o-LA" sz="28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“</a:t>
            </a:r>
            <a:r>
              <a:rPr lang="lo-LA" sz="2800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ມື້ນີ້ອາດຈະເປັນມື້ທີ່ໂຫດຮ້າຍ ແຕ່ມື້ອື່ນກໍ່ອາດຈະໂຫດຮ້າຍຍິ່ງກວ່າ  ແຕ່ ເຊື່ອວ່າ ມື້ຮືຈະເປັນມື້ທີ່ງົດງາມທີ່ສຸດ</a:t>
            </a:r>
            <a:r>
              <a:rPr lang="lo-LA" sz="28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”</a:t>
            </a:r>
            <a:r>
              <a:rPr lang="lo-LA" sz="2800" i="1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ແຈັກໝ່າ</a:t>
            </a:r>
          </a:p>
          <a:p>
            <a:pPr marL="0" indent="0">
              <a:buFont typeface="Arial"/>
              <a:buNone/>
            </a:pPr>
            <a:endParaRPr lang="lo-LA" sz="28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indent="0">
              <a:buFont typeface="Arial"/>
              <a:buNone/>
            </a:pPr>
            <a:r>
              <a:rPr lang="lo-LA" sz="28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“</a:t>
            </a:r>
            <a:r>
              <a:rPr lang="lo-LA" sz="2800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ຄວາມສາມັກຄີຂຸດພູຖົມທະເລກໍ່ໄດ້</a:t>
            </a:r>
            <a:r>
              <a:rPr lang="lo-LA" sz="28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” </a:t>
            </a:r>
            <a:r>
              <a:rPr lang="lo-LA" sz="2800" i="1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ຄໍາພັງເພີຍ</a:t>
            </a:r>
          </a:p>
          <a:p>
            <a:pPr marL="0" indent="0">
              <a:buFont typeface="Arial"/>
              <a:buNone/>
            </a:pPr>
            <a:endParaRPr lang="lo-LA" sz="28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indent="0">
              <a:buFont typeface="Arial"/>
              <a:buNone/>
            </a:pPr>
            <a:r>
              <a:rPr lang="lo-LA" sz="28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“</a:t>
            </a:r>
            <a:r>
              <a:rPr lang="lo-LA" sz="2800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ຄວາມພະຍາຍາມຢູ່ໃສ ຄວາມສໍາເລັດຢູ່ບ່ອນນັ້ນ</a:t>
            </a:r>
            <a:r>
              <a:rPr lang="lo-LA" sz="28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”</a:t>
            </a:r>
            <a:r>
              <a:rPr lang="lo-LA" sz="2800" i="1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ພາສິດບູຮານລາວ</a:t>
            </a:r>
            <a:endParaRPr lang="lo-LA" sz="28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D493E6C-9A99-0DA5-3354-FD27E66ED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126" name="Picture 6" descr="No photo description available.">
            <a:extLst>
              <a:ext uri="{FF2B5EF4-FFF2-40B4-BE49-F238E27FC236}">
                <a16:creationId xmlns="" xmlns:a16="http://schemas.microsoft.com/office/drawing/2014/main" id="{70C71B7B-EFE2-21A8-8174-D3170E9AE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t="8879" b="10041"/>
          <a:stretch/>
        </p:blipFill>
        <p:spPr bwMode="auto">
          <a:xfrm>
            <a:off x="4710466" y="4047852"/>
            <a:ext cx="3816524" cy="246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อาจเป็นรูปภาพของ 5 คน, ผู้คนกำลังยืน และ สถานที่ในร่ม">
            <a:extLst>
              <a:ext uri="{FF2B5EF4-FFF2-40B4-BE49-F238E27FC236}">
                <a16:creationId xmlns="" xmlns:a16="http://schemas.microsoft.com/office/drawing/2014/main" id="{B32DC90B-9ADD-35E7-D905-8CA7D3F0F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6"/>
          <a:stretch/>
        </p:blipFill>
        <p:spPr bwMode="auto">
          <a:xfrm>
            <a:off x="772025" y="1448311"/>
            <a:ext cx="3816524" cy="243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No photo description available.">
            <a:extLst>
              <a:ext uri="{FF2B5EF4-FFF2-40B4-BE49-F238E27FC236}">
                <a16:creationId xmlns="" xmlns:a16="http://schemas.microsoft.com/office/drawing/2014/main" id="{828BE5DB-00B8-FC4F-F8AD-A32FCC2BA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t="13191" b="3894"/>
          <a:stretch/>
        </p:blipFill>
        <p:spPr bwMode="auto">
          <a:xfrm>
            <a:off x="4710466" y="1448311"/>
            <a:ext cx="3816524" cy="243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05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230B29-FB67-AF79-1976-9E36854F4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758931"/>
          </a:xfrm>
        </p:spPr>
        <p:txBody>
          <a:bodyPr>
            <a:noAutofit/>
          </a:bodyPr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ຄໍາເຫັນຜູ້ອໍານວຍການ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(Executive director’s talk)</a:t>
            </a:r>
            <a:endParaRPr lang="en-US" sz="2800" b="1" dirty="0">
              <a:solidFill>
                <a:srgbClr val="FFC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7CDCC4-A61B-AE1E-D586-5925348B5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9919" y="1669409"/>
            <a:ext cx="8317307" cy="4689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ການຈັດຕັ້ງປະຕິບັດຍຸດທະສາດ 7 ປີ(2016-2022) ຂອງ ສສສຄ ດັ່ງກ່າວ ໃຫ້ບັນລຸຕາມຕົວຊີ້ວັດ ຖືໄດ້ວ່າ ເປັນສິ່ງທ້າທາຍຫຼາຍສໍາລັບ ຜູ້ອໍານວຍການ ຍ້ອນວ່າ ສສສຄ ບໍ່ໄດ້ມີຊັບພະຍາກອນ ພຽງພໍ ຫຼື ທຶນຮອນພຽງພໍຢູ່ໃນກໍາມື.</a:t>
            </a:r>
          </a:p>
          <a:p>
            <a:pPr marL="0" indent="0">
              <a:buNone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ຢ່າງໃດກໍ່ຕາມ, ຂ້າພະເຈົ້າ ກໍ່ໄດ້ ຂັບເຄື່ອນອົງກອນ ຕາມຍຸດທະສາດດັ່ງກ່າວ ພາຍໃຕ້ການຊີ້ນໍາ ນໍາພາຂອງຄະນະບໍລິຫານໂດຍການລະດົມທຶນຈາກແຫຼ່ງທຶນຕ່າງໆ ທັງພາຍໃນ ແລະ ສາກົນ, ໄດ້ສ້າງໂຄງການ ຫຼາຍໆໂຄງການຂຶ້ນ ທີ່ເປັນທັງໂຄງການສະເພາະຂອງສະມາຄົມ ທີ່ຈັດຕັ້ງໂດຍສະມາຄົມເອງ ແລະ ໂຄງການຮ່ວມມື ກັບ ອົງການຈັດຕັ້ງສາກົນ ແລະ ອົງການຈັດຕັ້ງສັງຄົມ ອື່ນໆທີ່ຈັດຕັ້ງປະຕິບັດຮ່ວມກັນ. </a:t>
            </a:r>
          </a:p>
          <a:p>
            <a:pPr marL="0" indent="0">
              <a:buNone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ຈາກການຈັດຕັ້ງ ປະຕິບັດ ແຜນຍຸດທະສາດ 7 ປີດັ່ງກ່າວ ເຫັນໄດ້ວ່າ ສສສຄ ໄດ້ສ້າງຜົນສໍາເລັດຫຼາຍຢ່າງ ທຽບກັບຕົວຊີ້ວັດ ທີ່ຕັ້ງໄວ້ ແລະ ໄດ້ປະກອບສ່ວນ ຕໍ່ກັບເປົ້າໝາຍ ການພັດທະນາປະເທດຊາດ ລວມທັງເປົ້າໝາຍ ພັດທະນາຍືນຍົງ. ທີ່ສໍາຄັນຄື ໄດ້ເຮັດໃຫ້ຊີວິດຂອງປະຊາຊົນກຸ່ມເປົ້າໝາຍດີຂຶ້ນກວ່າແຕ່ກ່ອນ. </a:t>
            </a:r>
          </a:p>
          <a:p>
            <a:pPr marL="0" indent="0">
              <a:buNone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ຜົນສໍາເລັດດັ່ງກ່າວເກີດຂຶ້ນໄດ້ ກໍ່ຍ້ອນ ສສສຄ ມີ ຄະນະບໍລິຫານງານທີ່ເຂັ້ມແຂງ, ມີພະນັກງານທີ່ມີຄວາມຮູ້ ຄວາມສາມາດ,  ມີຄູ່ຮ່ວມງານທີ່ດີ ທີ່ເປັນພາກລັດ, ອົງການຈັດຕັ້ງສັງຄົມ ແລະ ອົງການຈັດຕັ້ງສາກົນ ລວມ ທັງ ມີຜູ້ສະໜັບສະໜູນທຶນຮອນ. ສະນັ້ນ, ໃນນາມ ຜູ້ອໍານວຍການ ສສສຄ ຈຶ່ງຂໍສະແດງຄວາມຂອບໃຈ ແລະ ຮູ້ບູນຄຸນ ມາຍັງທຸກພາກສ່ວນ ນະໂອກາດນີ້ດ້ວຍ.</a:t>
            </a:r>
            <a:endParaRPr lang="en-US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0DA8D2-F8E5-4409-D55B-B3ED76BB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3E6EEC3-A85D-5438-3F70-5F2A9DB82E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8" t="1689" r="19786" b="8889"/>
          <a:stretch/>
        </p:blipFill>
        <p:spPr>
          <a:xfrm>
            <a:off x="313250" y="1669409"/>
            <a:ext cx="2123048" cy="20720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848EB3-4F9B-3935-A8D5-9B02FF14215F}"/>
              </a:ext>
            </a:extLst>
          </p:cNvPr>
          <p:cNvSpPr txBox="1"/>
          <p:nvPr/>
        </p:nvSpPr>
        <p:spPr>
          <a:xfrm>
            <a:off x="333737" y="3959604"/>
            <a:ext cx="220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 ດຣ ສຸພົນ ໄຊຍະວົງ </a:t>
            </a:r>
          </a:p>
          <a:p>
            <a:pPr algn="ctr"/>
            <a:r>
              <a:rPr lang="lo-LA" sz="1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ຜູ້ອໍານວຍການ ສະມາຄົມ </a:t>
            </a:r>
            <a:endParaRPr lang="en-US" sz="1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73" y="4042368"/>
            <a:ext cx="2058464" cy="217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10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671DB3-5ABE-B101-F961-588AC58F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o-LA" sz="4000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ພາບລວມ ສສສຄ</a:t>
            </a:r>
            <a:r>
              <a:rPr lang="en-US" sz="4000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31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(PFHA timeline)</a:t>
            </a:r>
            <a:r>
              <a:rPr lang="lo-LA" sz="31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/>
            </a:r>
            <a:br>
              <a:rPr lang="lo-LA" sz="31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</a:br>
            <a:r>
              <a:rPr lang="lo-LA" sz="31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/>
            </a:r>
            <a:br>
              <a:rPr lang="lo-LA" sz="31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</a:br>
            <a:endParaRPr lang="en-US" sz="3100" dirty="0">
              <a:solidFill>
                <a:srgbClr val="FFC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4485CC-8850-2C99-5349-D594C11E7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C87AE-3A13-8D56-1FEA-C42B43B81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9C989A7-E4DA-CB87-12E7-E13D9CBA34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22" t="35073" r="9106" b="10704"/>
          <a:stretch/>
        </p:blipFill>
        <p:spPr>
          <a:xfrm>
            <a:off x="553319" y="1744910"/>
            <a:ext cx="11085361" cy="469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62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30204F-FF6D-50D2-E85B-F2B831AAC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916173" cy="654604"/>
          </a:xfrm>
        </p:spPr>
        <p:txBody>
          <a:bodyPr>
            <a:normAutofit/>
          </a:bodyPr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ໂຄງຮ່າງການຈັດຕັ້ງ</a:t>
            </a:r>
            <a:r>
              <a:rPr lang="en-US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ແລະບຸກຄະລາກອນ</a:t>
            </a:r>
            <a:r>
              <a:rPr lang="en-US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(structure)</a:t>
            </a:r>
            <a:endParaRPr lang="en-US" sz="2800" b="1" dirty="0">
              <a:solidFill>
                <a:srgbClr val="FFC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8BB4C49-A5BF-945F-9EDD-E3944DFA171B}"/>
              </a:ext>
            </a:extLst>
          </p:cNvPr>
          <p:cNvSpPr/>
          <p:nvPr/>
        </p:nvSpPr>
        <p:spPr>
          <a:xfrm>
            <a:off x="6115431" y="1282899"/>
            <a:ext cx="2957992" cy="859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ກອງປະຊຸມໃຫຍ່ ສສສຄ</a:t>
            </a:r>
          </a:p>
          <a:p>
            <a:pPr algn="ctr"/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(ສະມາຊິກ)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8C618B5-7553-BE00-D70C-C4961BC5FBA7}"/>
              </a:ext>
            </a:extLst>
          </p:cNvPr>
          <p:cNvSpPr/>
          <p:nvPr/>
        </p:nvSpPr>
        <p:spPr>
          <a:xfrm>
            <a:off x="6173732" y="2405669"/>
            <a:ext cx="2841390" cy="2645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endParaRPr lang="lo-LA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ປະທານສະມາຄົມ</a:t>
            </a:r>
          </a:p>
          <a:p>
            <a:pPr marL="342900" indent="-342900">
              <a:buFont typeface="+mj-lt"/>
              <a:buAutoNum type="arabicPeriod"/>
            </a:pPr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ຮອງປະທານສະມາຄົມ</a:t>
            </a:r>
          </a:p>
          <a:p>
            <a:pPr marL="342900" indent="-342900">
              <a:buFont typeface="+mj-lt"/>
              <a:buAutoNum type="arabicPeriod"/>
            </a:pPr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ຄະນະຄຸ້ມຄອງການເງິນ/ຊັບສິນ</a:t>
            </a:r>
          </a:p>
          <a:p>
            <a:pPr marL="342900" indent="-342900">
              <a:buFont typeface="+mj-lt"/>
              <a:buAutoNum type="arabicPeriod"/>
            </a:pPr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ຄະນະຕົວແທນໄວໜຸ່ມ</a:t>
            </a:r>
          </a:p>
          <a:p>
            <a:pPr marL="342900" indent="-342900">
              <a:buFont typeface="+mj-lt"/>
              <a:buAutoNum type="arabicPeriod"/>
            </a:pPr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ຄະນະກອງເລຂາ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6845DAF-EF25-2716-8E61-0C5052249414}"/>
              </a:ext>
            </a:extLst>
          </p:cNvPr>
          <p:cNvSpPr/>
          <p:nvPr/>
        </p:nvSpPr>
        <p:spPr>
          <a:xfrm>
            <a:off x="6173732" y="5339424"/>
            <a:ext cx="2899691" cy="998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ຜູ້ອໍານວຍການ</a:t>
            </a:r>
          </a:p>
          <a:p>
            <a:pPr algn="ctr"/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(ພະນັກງານ)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68F5D30-618F-4393-95E9-F27B37AAB0BF}"/>
              </a:ext>
            </a:extLst>
          </p:cNvPr>
          <p:cNvSpPr/>
          <p:nvPr/>
        </p:nvSpPr>
        <p:spPr>
          <a:xfrm>
            <a:off x="9318900" y="3211138"/>
            <a:ext cx="2215426" cy="871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4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ຄະນະທີ່ປຶກສາ</a:t>
            </a:r>
            <a:endParaRPr lang="en-US" sz="24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1" name="Arrow: Up-Down 10">
            <a:extLst>
              <a:ext uri="{FF2B5EF4-FFF2-40B4-BE49-F238E27FC236}">
                <a16:creationId xmlns="" xmlns:a16="http://schemas.microsoft.com/office/drawing/2014/main" id="{5226A47B-4413-EF09-9F9A-D3AD67FD7697}"/>
              </a:ext>
            </a:extLst>
          </p:cNvPr>
          <p:cNvSpPr/>
          <p:nvPr/>
        </p:nvSpPr>
        <p:spPr>
          <a:xfrm>
            <a:off x="7405716" y="2083624"/>
            <a:ext cx="435721" cy="380488"/>
          </a:xfrm>
          <a:prstGeom prst="upDownArrow">
            <a:avLst>
              <a:gd name="adj1" fmla="val 50000"/>
              <a:gd name="adj2" fmla="val 218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-Down 11">
            <a:extLst>
              <a:ext uri="{FF2B5EF4-FFF2-40B4-BE49-F238E27FC236}">
                <a16:creationId xmlns="" xmlns:a16="http://schemas.microsoft.com/office/drawing/2014/main" id="{0F34707E-2B3C-70B7-514E-E26CFFE5CBBB}"/>
              </a:ext>
            </a:extLst>
          </p:cNvPr>
          <p:cNvSpPr/>
          <p:nvPr/>
        </p:nvSpPr>
        <p:spPr>
          <a:xfrm>
            <a:off x="7376257" y="5004808"/>
            <a:ext cx="435721" cy="380488"/>
          </a:xfrm>
          <a:prstGeom prst="upDownArrow">
            <a:avLst>
              <a:gd name="adj1" fmla="val 50000"/>
              <a:gd name="adj2" fmla="val 218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-Down 12">
            <a:extLst>
              <a:ext uri="{FF2B5EF4-FFF2-40B4-BE49-F238E27FC236}">
                <a16:creationId xmlns="" xmlns:a16="http://schemas.microsoft.com/office/drawing/2014/main" id="{E7EBCD9A-F588-7015-D85C-DD7AEFCD929A}"/>
              </a:ext>
            </a:extLst>
          </p:cNvPr>
          <p:cNvSpPr/>
          <p:nvPr/>
        </p:nvSpPr>
        <p:spPr>
          <a:xfrm rot="16200000">
            <a:off x="8929207" y="3456616"/>
            <a:ext cx="435721" cy="380488"/>
          </a:xfrm>
          <a:prstGeom prst="upDownArrow">
            <a:avLst>
              <a:gd name="adj1" fmla="val 50000"/>
              <a:gd name="adj2" fmla="val 218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9965544-7DDC-DEB3-F53C-E69315C7119F}"/>
              </a:ext>
            </a:extLst>
          </p:cNvPr>
          <p:cNvSpPr txBox="1"/>
          <p:nvPr/>
        </p:nvSpPr>
        <p:spPr>
          <a:xfrm>
            <a:off x="863600" y="1651000"/>
            <a:ext cx="50063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ສສສຄ ປົກຄອງດ້ວຍ ກົດລະບຽບສະມາຄົມ (</a:t>
            </a:r>
            <a:r>
              <a:rPr lang="en-US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Constitution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)</a:t>
            </a:r>
            <a:r>
              <a:rPr lang="en-US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ທີ່ເປັນກົດລະບຽບພາຍໃນສູງສຸດ ເຊິ່ງຮ່າງຂຶ້ນ ໂດຍ ອີງໃສ່ ດໍາລັດ ວ່າດ້ວຍການສ້າງຕັ້ງ ສະມາຄົມ ຂອງກະຊວງພາຍໃນ ແລະ ນອກນັ້ນຍັງຜ່ານການກວດສອບກັບມາດຕະຖານສາກົນ ຈາກສະຫະພັນວາງແຜນຄອບຄົວສາກົນ (</a:t>
            </a:r>
            <a:r>
              <a:rPr lang="en-US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IPPF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)</a:t>
            </a:r>
            <a:r>
              <a:rPr lang="en-US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. </a:t>
            </a:r>
            <a:endParaRPr lang="lo-LA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endParaRPr lang="lo-LA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ສສສຄ ມີໂຄງຮ່າງການ ຈັດຕັ້ງ ພາຍໃນ. ຂັ້ນສູງສຸດ ຄື ກອງປະຊຸມໃຫຍ່ ທີ່ມີສະມາຊິກສະມາຄົມ ເປັນຜູ້ ອອກສຽງ ແລະ ຕັດສິນ.  ຂັ້ນຮອງລົງມາຈະມີຄະນະບໍລິຫານງານ (</a:t>
            </a:r>
            <a:r>
              <a:rPr lang="en-US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Board of Director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)</a:t>
            </a:r>
            <a:r>
              <a:rPr lang="en-US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ທີ່ ໄດ້ຮັບການຄັດເລືອກໂດຍ ການສະມັກ ແລະ ລົງຄະແນນໂຫວດ ຈາກສະມາຊິກ ເຊິ່ງຈະທໍາໜ້າທີ່ ເປັນຜູ້ຊີ້ນໍາ ແລະ ນໍາພາ ສະມາຄົມ ເປັນໄລຍະ 3 ປີ. ຄຽງຄູ່ກັນນັ້ນ ຍັງມີ ຄະນະທີ່ປຶກສາກິດຕິມະສັກ ໃຫ້ກັບຄະນະບໍລິຫານ.</a:t>
            </a:r>
            <a:r>
              <a:rPr lang="en-US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ຂັ້ນສຸດທ້າຍ ມີຜູ້ອໍານວຍການທີ່ຄຸ້ມຄອງບໍລິຫານ ອົງກອນ ແລະ ຂັບເຄື່ອນອົງກອນ ແລະ ມີພະນັກງານເປັນຜູ້ ປະຕິບັດວຽກ ຕາມຍຸດທະສາດ ຂອງອົງກອນໃນວຽກຕ່າງໆ.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5B87E0-B73D-0DAD-B252-10CEB120B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489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30204F-FF6D-50D2-E85B-F2B831AAC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698060" cy="654604"/>
          </a:xfrm>
        </p:spPr>
        <p:txBody>
          <a:bodyPr>
            <a:normAutofit/>
          </a:bodyPr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ໂຄງຮ່າງການຈັດຕັ້ງ ແລະບຸກຄະລາກອນ</a:t>
            </a:r>
            <a:r>
              <a:rPr lang="en-US" sz="36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en-US" sz="31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(structure)</a:t>
            </a:r>
            <a:endParaRPr lang="en-US" sz="3100" b="1" dirty="0">
              <a:solidFill>
                <a:srgbClr val="FFC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9965544-7DDC-DEB3-F53C-E69315C7119F}"/>
              </a:ext>
            </a:extLst>
          </p:cNvPr>
          <p:cNvSpPr txBox="1"/>
          <p:nvPr/>
        </p:nvSpPr>
        <p:spPr>
          <a:xfrm>
            <a:off x="7382312" y="1558721"/>
            <a:ext cx="390927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ບຸກຄະລາກອນ ຂອງ ສສສຄ ລວມມີ: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ສະມາຊິກທັງໝົດ </a:t>
            </a:r>
            <a:r>
              <a:rPr lang="lo-LA" sz="3600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58 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ທ່ານ, ຍິງ </a:t>
            </a:r>
            <a:r>
              <a:rPr lang="lo-LA" sz="3600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39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ຄະນະບໍລິຫານສູງສຸດ </a:t>
            </a:r>
            <a:r>
              <a:rPr lang="lo-LA" sz="3600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5</a:t>
            </a:r>
            <a:r>
              <a:rPr lang="lo-LA" sz="3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ທ່ານ, ຍິງ </a:t>
            </a:r>
            <a:r>
              <a:rPr lang="lo-LA" sz="3600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3</a:t>
            </a:r>
            <a:r>
              <a:rPr lang="lo-LA" sz="3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ທ່ານ. ນອກຈາກນັ້ນ ມີກອງເລຂາ </a:t>
            </a:r>
            <a:r>
              <a:rPr lang="lo-LA" sz="3600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2</a:t>
            </a:r>
            <a:r>
              <a:rPr lang="lo-LA" sz="3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 ເປັນຍິງໝົດ.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ມີຄະນະກວດກາ </a:t>
            </a:r>
            <a:r>
              <a:rPr lang="lo-LA" sz="3600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2</a:t>
            </a:r>
            <a:r>
              <a:rPr lang="lo-LA" sz="3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 ຍິງ </a:t>
            </a:r>
            <a:r>
              <a:rPr lang="lo-LA" sz="3600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1</a:t>
            </a:r>
            <a:r>
              <a:rPr lang="lo-LA" sz="3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ມີຄະນະທີ່ປຶກສາ</a:t>
            </a:r>
            <a:r>
              <a:rPr lang="lo-LA" sz="3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sz="3600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3</a:t>
            </a:r>
            <a:r>
              <a:rPr lang="lo-LA" sz="3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 ເປັນຍິງໝົດ.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ມີພະນັກງານປະຈໍາ ທັງໝົດ </a:t>
            </a:r>
            <a:r>
              <a:rPr lang="lo-LA" sz="3600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30 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ທ່ານ, ຍິງ </a:t>
            </a:r>
            <a:r>
              <a:rPr lang="lo-LA" sz="3600" dirty="0">
                <a:solidFill>
                  <a:srgbClr val="FFFF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21</a:t>
            </a:r>
            <a:r>
              <a:rPr lang="lo-LA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ທ່ານ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5B87E0-B73D-0DAD-B252-10CEB120B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2" descr="No photo description available.">
            <a:extLst>
              <a:ext uri="{FF2B5EF4-FFF2-40B4-BE49-F238E27FC236}">
                <a16:creationId xmlns="" xmlns:a16="http://schemas.microsoft.com/office/drawing/2014/main" id="{C6235E98-7B27-0D4B-2636-6ABCDA890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05" y="1587239"/>
            <a:ext cx="6092504" cy="449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6FB82F4-3560-C586-9406-1F0F6799090B}"/>
              </a:ext>
            </a:extLst>
          </p:cNvPr>
          <p:cNvSpPr/>
          <p:nvPr/>
        </p:nvSpPr>
        <p:spPr>
          <a:xfrm>
            <a:off x="1254505" y="4581407"/>
            <a:ext cx="4949504" cy="9311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32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ພວກເຮົາຄື ສສສຄ !</a:t>
            </a:r>
            <a:endParaRPr lang="en-US" sz="32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61428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3C5664-E67C-C2C0-72F8-2E9C41D44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622559" cy="1456267"/>
          </a:xfrm>
        </p:spPr>
        <p:txBody>
          <a:bodyPr/>
          <a:lstStyle/>
          <a:p>
            <a:r>
              <a:rPr lang="lo-LA" b="1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ຄະນະບໍລິຫານງານສູງສຸດ ສສສຄ</a:t>
            </a:r>
            <a:r>
              <a:rPr lang="lo-LA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</a:t>
            </a:r>
            <a:r>
              <a:rPr lang="en-US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Board of director</a:t>
            </a:r>
            <a:r>
              <a:rPr lang="lo-LA" sz="2800" dirty="0">
                <a:solidFill>
                  <a:srgbClr val="FFC00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)</a:t>
            </a:r>
            <a:endParaRPr lang="en-US" sz="2800" dirty="0">
              <a:solidFill>
                <a:srgbClr val="FFC00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5FBDD4D-2651-D6E2-33C2-D558A74F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F6E8EF96-EC2E-BF6F-D58C-3A0811B5C4D5}"/>
              </a:ext>
            </a:extLst>
          </p:cNvPr>
          <p:cNvSpPr/>
          <p:nvPr/>
        </p:nvSpPr>
        <p:spPr>
          <a:xfrm>
            <a:off x="962527" y="2789100"/>
            <a:ext cx="1845579" cy="18164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E8C50CB-C495-8E92-3724-E5542BD6365D}"/>
              </a:ext>
            </a:extLst>
          </p:cNvPr>
          <p:cNvSpPr txBox="1"/>
          <p:nvPr/>
        </p:nvSpPr>
        <p:spPr>
          <a:xfrm>
            <a:off x="1040233" y="4714614"/>
            <a:ext cx="1845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 ນາງ </a:t>
            </a:r>
          </a:p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ດຣ ຈັນສີ ພີມພະຈັນ,</a:t>
            </a:r>
          </a:p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ປະທານ ສະມາຄົມ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DD08BA7-DB11-E073-4029-57F52DC094D8}"/>
              </a:ext>
            </a:extLst>
          </p:cNvPr>
          <p:cNvSpPr txBox="1"/>
          <p:nvPr/>
        </p:nvSpPr>
        <p:spPr>
          <a:xfrm>
            <a:off x="2896133" y="4714613"/>
            <a:ext cx="209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 ນາງ </a:t>
            </a:r>
          </a:p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ຈັນສະໝອນ ລອງສີສຸລິດ,</a:t>
            </a:r>
          </a:p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ຮອງຜູ້ທີ 1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510BBE0-DE33-48CD-E68D-55338374D127}"/>
              </a:ext>
            </a:extLst>
          </p:cNvPr>
          <p:cNvSpPr txBox="1"/>
          <p:nvPr/>
        </p:nvSpPr>
        <p:spPr>
          <a:xfrm>
            <a:off x="5012258" y="4728966"/>
            <a:ext cx="2018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 ນາງ </a:t>
            </a:r>
          </a:p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ສີອໍາພອນ ສີລັດຕະກຸນ,</a:t>
            </a:r>
          </a:p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ຮອງຜູ້ທີ 2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algn="ctr"/>
            <a:endParaRPr lang="lo-LA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3F82F87-138C-66CA-BDE4-466F82CE96D5}"/>
              </a:ext>
            </a:extLst>
          </p:cNvPr>
          <p:cNvSpPr txBox="1"/>
          <p:nvPr/>
        </p:nvSpPr>
        <p:spPr>
          <a:xfrm>
            <a:off x="6827343" y="4730806"/>
            <a:ext cx="2472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 </a:t>
            </a:r>
          </a:p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ດຣ ກອນສະໜຸກ  ,</a:t>
            </a:r>
          </a:p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ຮອງຜູ້ທີ 3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D8EFF67-09F5-60DE-C2FF-85BE4F871870}"/>
              </a:ext>
            </a:extLst>
          </p:cNvPr>
          <p:cNvSpPr txBox="1"/>
          <p:nvPr/>
        </p:nvSpPr>
        <p:spPr>
          <a:xfrm>
            <a:off x="8835625" y="4701398"/>
            <a:ext cx="2472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ທ່ານ </a:t>
            </a:r>
          </a:p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ວັນລະກອນ ດວງດາລາ,</a:t>
            </a:r>
          </a:p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ຮອງຜູ້ທີ່ 4 </a:t>
            </a:r>
          </a:p>
          <a:p>
            <a:pPr algn="ctr"/>
            <a:r>
              <a:rPr lang="lo-LA" sz="16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ຕົວແທນໄວໜຸ່ມ</a:t>
            </a:r>
            <a:endParaRPr lang="en-US" sz="16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1378D4A2-5CA3-2DFF-EB39-D71D3F82E95A}"/>
              </a:ext>
            </a:extLst>
          </p:cNvPr>
          <p:cNvSpPr/>
          <p:nvPr/>
        </p:nvSpPr>
        <p:spPr>
          <a:xfrm>
            <a:off x="2972146" y="2744938"/>
            <a:ext cx="1845579" cy="18164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8E6D208A-DDD1-6623-B1B9-FA0B606F62AB}"/>
              </a:ext>
            </a:extLst>
          </p:cNvPr>
          <p:cNvSpPr/>
          <p:nvPr/>
        </p:nvSpPr>
        <p:spPr>
          <a:xfrm>
            <a:off x="4991635" y="2789100"/>
            <a:ext cx="1845579" cy="18164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FCD65606-B247-5B0C-2C91-85C15BE25248}"/>
              </a:ext>
            </a:extLst>
          </p:cNvPr>
          <p:cNvSpPr/>
          <p:nvPr/>
        </p:nvSpPr>
        <p:spPr>
          <a:xfrm>
            <a:off x="7001254" y="2789100"/>
            <a:ext cx="1845579" cy="18164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1E322AD1-B78B-0F3B-6D12-D22202471C2C}"/>
              </a:ext>
            </a:extLst>
          </p:cNvPr>
          <p:cNvSpPr/>
          <p:nvPr/>
        </p:nvSpPr>
        <p:spPr>
          <a:xfrm>
            <a:off x="9010873" y="2789100"/>
            <a:ext cx="1845579" cy="18164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ay be an image of one or more people">
            <a:extLst>
              <a:ext uri="{FF2B5EF4-FFF2-40B4-BE49-F238E27FC236}">
                <a16:creationId xmlns="" xmlns:a16="http://schemas.microsoft.com/office/drawing/2014/main" id="{AFB51941-6DE4-4A3C-CCD0-06FC78B63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t="4159" r="52922" b="54005"/>
          <a:stretch/>
        </p:blipFill>
        <p:spPr bwMode="auto">
          <a:xfrm>
            <a:off x="6947830" y="2744938"/>
            <a:ext cx="1945172" cy="18606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อาจเป็นรูปภาพของ 1 คน">
            <a:extLst>
              <a:ext uri="{FF2B5EF4-FFF2-40B4-BE49-F238E27FC236}">
                <a16:creationId xmlns="" xmlns:a16="http://schemas.microsoft.com/office/drawing/2014/main" id="{A21AAEC8-98E0-A0EB-0502-B23BB93EF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t="4280" r="56931" b="64771"/>
          <a:stretch/>
        </p:blipFill>
        <p:spPr bwMode="auto">
          <a:xfrm>
            <a:off x="9020743" y="2789100"/>
            <a:ext cx="1960050" cy="1816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อาจเป็นรูปภาพของ 1 คน และ ข้อความ">
            <a:extLst>
              <a:ext uri="{FF2B5EF4-FFF2-40B4-BE49-F238E27FC236}">
                <a16:creationId xmlns="" xmlns:a16="http://schemas.microsoft.com/office/drawing/2014/main" id="{C2CF7BBB-B926-ED59-094D-0320E49AC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4037" r="53996" b="61652"/>
          <a:stretch/>
        </p:blipFill>
        <p:spPr bwMode="auto">
          <a:xfrm>
            <a:off x="2884802" y="2681754"/>
            <a:ext cx="2030136" cy="19238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อาจเป็นรูปภาพของ 1 คน">
            <a:extLst>
              <a:ext uri="{FF2B5EF4-FFF2-40B4-BE49-F238E27FC236}">
                <a16:creationId xmlns="" xmlns:a16="http://schemas.microsoft.com/office/drawing/2014/main" id="{CEB61513-A028-55C9-0FC5-E7B6C6572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5" t="5873" r="59449" b="64770"/>
          <a:stretch/>
        </p:blipFill>
        <p:spPr bwMode="auto">
          <a:xfrm>
            <a:off x="4991634" y="2782777"/>
            <a:ext cx="1936531" cy="18606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อาจเป็นรูปภาพของ 1 คน">
            <a:extLst>
              <a:ext uri="{FF2B5EF4-FFF2-40B4-BE49-F238E27FC236}">
                <a16:creationId xmlns="" xmlns:a16="http://schemas.microsoft.com/office/drawing/2014/main" id="{ACFCBA91-AACF-6006-01C0-889579490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t="6239" r="59623" b="63415"/>
          <a:stretch/>
        </p:blipFill>
        <p:spPr bwMode="auto">
          <a:xfrm>
            <a:off x="873126" y="2659673"/>
            <a:ext cx="1954646" cy="19238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629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2322</TotalTime>
  <Words>5636</Words>
  <Application>Microsoft Office PowerPoint</Application>
  <PresentationFormat>Widescreen</PresentationFormat>
  <Paragraphs>571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 Unicode MS</vt:lpstr>
      <vt:lpstr>Arial</vt:lpstr>
      <vt:lpstr>Calibri</vt:lpstr>
      <vt:lpstr>Calibri Light</vt:lpstr>
      <vt:lpstr>Cordia New</vt:lpstr>
      <vt:lpstr>DokChampa</vt:lpstr>
      <vt:lpstr>Phetsarath OT</vt:lpstr>
      <vt:lpstr>Saysettha OT</vt:lpstr>
      <vt:lpstr>Symbol</vt:lpstr>
      <vt:lpstr>Celestial</vt:lpstr>
      <vt:lpstr>ບົດລາຍງານຜົນໄດ້ຮັບ  ຕໍ່ກັບຍຸດທະສາດ 7 ປີ ສສສຄ </vt:lpstr>
      <vt:lpstr>PowerPoint Presentation</vt:lpstr>
      <vt:lpstr>ສາລະບານ</vt:lpstr>
      <vt:lpstr>ຄໍາເຫັນປະທານ (President’s talk)</vt:lpstr>
      <vt:lpstr>ຄໍາເຫັນຜູ້ອໍານວຍການ(Executive director’s talk)</vt:lpstr>
      <vt:lpstr>ພາບລວມ ສສສຄ (PFHA timeline)  </vt:lpstr>
      <vt:lpstr>ໂຄງຮ່າງການຈັດຕັ້ງ ແລະບຸກຄະລາກອນ (structure)</vt:lpstr>
      <vt:lpstr>ໂຄງຮ່າງການຈັດຕັ້ງ ແລະບຸກຄະລາກອນ (structure)</vt:lpstr>
      <vt:lpstr>ຄະນະບໍລິຫານງານສູງສຸດ ສສສຄ(Board of director)</vt:lpstr>
      <vt:lpstr>ຄະນະກວດກາ ແລະ ທີ່ປຶກສາ ສສສຄ(secretaries and controlling committee)</vt:lpstr>
      <vt:lpstr>ທີ່ປຶກສາ ສສສຄ(advisory group)</vt:lpstr>
      <vt:lpstr>ທີມບໍລິຫານງານພາຍໃນ ສສສຄ (Senior manager team)</vt:lpstr>
      <vt:lpstr>ສສສຄ ສາຂາບໍ່ແກ້ວ (PFHA Bokeo branch) </vt:lpstr>
      <vt:lpstr>ພາບລວມຍຸດທະສາດ (overall strategy) 2016-2022</vt:lpstr>
      <vt:lpstr>ໂຄງການ ແລະ ພຶ້ນທີ່ປະຕິບັດ (programs and location)</vt:lpstr>
      <vt:lpstr>ໂຄງການ ແລະພຶ້ນທີ່ປະຕິບັດ (programs and location)   </vt:lpstr>
      <vt:lpstr>ຜົນໄດ້ຮັບຕໍ່ຄາດໝາຍຍຸດທະສາດ (outcome toward the strategy)</vt:lpstr>
      <vt:lpstr>ຜົນໄດ້ຮັບ 1 (outcome)</vt:lpstr>
      <vt:lpstr>ຜົນໄດ້ຮັບ 2 (outcome)</vt:lpstr>
      <vt:lpstr>ຜົນໄດ້ຮັບ 3 (outcome)</vt:lpstr>
      <vt:lpstr>ຜົນໄດ້ຮັບ 4 (outcome)</vt:lpstr>
      <vt:lpstr>ການເງິນ ແລະ ຊັບສິນ (finance and asset)</vt:lpstr>
      <vt:lpstr>ການເງິນ ແລະ ຊັບສິນ (finance and asset)</vt:lpstr>
      <vt:lpstr>ການເງິນ ແລະ ຊັບສິນ (finance and asset)</vt:lpstr>
      <vt:lpstr>ການກວດສອບບັນຊີ (audit)</vt:lpstr>
      <vt:lpstr>ຄູ່ຮ່ວມງານ ແລະຜູ້ໃຫ້ທຶນ (partners and donors)</vt:lpstr>
      <vt:lpstr>ເຄືອຂ່າຍ ສສສຄ (Networks)</vt:lpstr>
      <vt:lpstr>ການຊ່ວຍເຫຼືອດ້ານມະນຸດສະທໍາ (humanitarians)</vt:lpstr>
      <vt:lpstr>ໃບຍ້ອງຍໍທີ່ ສສສຄ ໄດ້ຮັບ (Appreciation letter)</vt:lpstr>
      <vt:lpstr>ຄວາມຍືນຍົງ (sustainability)</vt:lpstr>
      <vt:lpstr>ສະຫຼຸບ ແລະຕີລາຄາ (Conclusion)</vt:lpstr>
      <vt:lpstr>PowerPoint Presentation</vt:lpstr>
      <vt:lpstr>PowerPoint Presentation</vt:lpstr>
      <vt:lpstr>ດ້ານດີ (Strengths)</vt:lpstr>
      <vt:lpstr>ສິ່ງທ້າທາຍ (Challenges)</vt:lpstr>
      <vt:lpstr>ໂອກາດ (Opportunity)</vt:lpstr>
      <vt:lpstr>ຂໍ້ສະເໜີແນະ (Recommendation)</vt:lpstr>
      <vt:lpstr>ບົດຮຽນທີ່ຖອດຖອນໄດ້ (Lesson learned)</vt:lpstr>
      <vt:lpstr>ທິດທາງຕໍ່ໜ້າ 2023-2028 (Future direction)</vt:lpstr>
      <vt:lpstr>ເອກະສານຊ້ອນທ້າຍ (Annex)</vt:lpstr>
      <vt:lpstr>ເອກະສານຊ້ອນທ້າຍ 1 ຕາຕະລາງສະຫຼຸບຜົນໄດ້ຮັບຕໍ່ຕົວຊີ້ວັດຍຸດທະສາດ 2016-2022</vt:lpstr>
      <vt:lpstr>ເອກະສານຊ້ອນທ້າຍ 2 ຮູບພາບການຈັດຕັ້ງປະຕິບັດກິດຈະກຳຂອງບາງໂຄງການ </vt:lpstr>
      <vt:lpstr>ເອກະສານຊ້ອນທ້າຍ 3 ຕາຕະລາງແຜນງານ/ໂຄງການ ສສສຄ ແຕ່ມີ 2016-2022</vt:lpstr>
      <vt:lpstr>ເອກະສານຊ້ອນທ້າຍ 3 ຕາຕະລາງແຜນງານ/ໂຄງການ ສສສຄ ແຕ່ມີ 2016-2022</vt:lpstr>
      <vt:lpstr>ເອກະສານຊ້ອນທ້າຍ 3 ຕາຕະລາງແຜນງານ/ໂຄງການ ສສສຄ ແຕ່ມີ 2016-2022</vt:lpstr>
      <vt:lpstr>ແຫຼ່ງຂໍ້ມູນ/ບ່ອນຕິດຕາມ ສສສຄ </vt:lpstr>
      <vt:lpstr>ພວກເຮົາຈົ່ງກ້າວໄປພ້ອມກັນ No one left behind!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ບົດລາຍງານຜົນໄດ້ຮັບ ຕໍ່ກັບຍຸດທະສາດ 7 ປີ</dc:title>
  <dc:creator>Win</dc:creator>
  <cp:lastModifiedBy>Jing</cp:lastModifiedBy>
  <cp:revision>24</cp:revision>
  <cp:lastPrinted>2022-12-12T09:43:22Z</cp:lastPrinted>
  <dcterms:created xsi:type="dcterms:W3CDTF">2022-11-02T14:13:41Z</dcterms:created>
  <dcterms:modified xsi:type="dcterms:W3CDTF">2022-12-12T09:44:03Z</dcterms:modified>
</cp:coreProperties>
</file>