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43"/>
  </p:notesMasterIdLst>
  <p:sldIdLst>
    <p:sldId id="257" r:id="rId5"/>
    <p:sldId id="282" r:id="rId6"/>
    <p:sldId id="261" r:id="rId7"/>
    <p:sldId id="262" r:id="rId8"/>
    <p:sldId id="260" r:id="rId9"/>
    <p:sldId id="258" r:id="rId10"/>
    <p:sldId id="272" r:id="rId11"/>
    <p:sldId id="259" r:id="rId12"/>
    <p:sldId id="273" r:id="rId13"/>
    <p:sldId id="274" r:id="rId14"/>
    <p:sldId id="275" r:id="rId15"/>
    <p:sldId id="276" r:id="rId16"/>
    <p:sldId id="277" r:id="rId17"/>
    <p:sldId id="278" r:id="rId18"/>
    <p:sldId id="288" r:id="rId19"/>
    <p:sldId id="280" r:id="rId20"/>
    <p:sldId id="281" r:id="rId21"/>
    <p:sldId id="271" r:id="rId22"/>
    <p:sldId id="283" r:id="rId23"/>
    <p:sldId id="286" r:id="rId24"/>
    <p:sldId id="284" r:id="rId25"/>
    <p:sldId id="293" r:id="rId26"/>
    <p:sldId id="294" r:id="rId27"/>
    <p:sldId id="295" r:id="rId28"/>
    <p:sldId id="296" r:id="rId29"/>
    <p:sldId id="291" r:id="rId30"/>
    <p:sldId id="292" r:id="rId31"/>
    <p:sldId id="289" r:id="rId32"/>
    <p:sldId id="290" r:id="rId33"/>
    <p:sldId id="297" r:id="rId34"/>
    <p:sldId id="298" r:id="rId35"/>
    <p:sldId id="299" r:id="rId36"/>
    <p:sldId id="301" r:id="rId37"/>
    <p:sldId id="302" r:id="rId38"/>
    <p:sldId id="303" r:id="rId39"/>
    <p:sldId id="267" r:id="rId40"/>
    <p:sldId id="269" r:id="rId41"/>
    <p:sldId id="28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19" autoAdjust="0"/>
  </p:normalViewPr>
  <p:slideViewPr>
    <p:cSldViewPr snapToGrid="0">
      <p:cViewPr varScale="1">
        <p:scale>
          <a:sx n="81" d="100"/>
          <a:sy n="81" d="100"/>
        </p:scale>
        <p:origin x="120" y="7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70FD8F-0050-42E3-8B3A-6ED7CFB9852E}" type="doc">
      <dgm:prSet loTypeId="urn:microsoft.com/office/officeart/2016/7/layout/RoundedRectangleTimeline" loCatId="process" qsTypeId="urn:microsoft.com/office/officeart/2005/8/quickstyle/simple1" qsCatId="simple" csTypeId="urn:microsoft.com/office/officeart/2005/8/colors/accent1_3" csCatId="accent1" phldr="1"/>
      <dgm:spPr/>
      <dgm:t>
        <a:bodyPr/>
        <a:lstStyle/>
        <a:p>
          <a:endParaRPr lang="en-US"/>
        </a:p>
      </dgm:t>
    </dgm:pt>
    <dgm:pt modelId="{8DB5D7D5-6A1C-4ABC-8850-759A9D876047}">
      <dgm:prSet/>
      <dgm:spPr/>
      <dgm:t>
        <a:bodyPr/>
        <a:lstStyle/>
        <a:p>
          <a:r>
            <a:rPr lang="en-US" dirty="0">
              <a:solidFill>
                <a:schemeClr val="tx1"/>
              </a:solidFill>
            </a:rPr>
            <a:t>2004</a:t>
          </a:r>
        </a:p>
      </dgm:t>
    </dgm:pt>
    <dgm:pt modelId="{D8874F40-D7B0-41DE-BB6F-A6014FEAB2D7}" type="parTrans" cxnId="{C5202EE1-10E9-4076-9D55-9E0CF8B152AF}">
      <dgm:prSet/>
      <dgm:spPr/>
      <dgm:t>
        <a:bodyPr/>
        <a:lstStyle/>
        <a:p>
          <a:endParaRPr lang="en-US">
            <a:solidFill>
              <a:schemeClr val="tx1"/>
            </a:solidFill>
          </a:endParaRPr>
        </a:p>
      </dgm:t>
    </dgm:pt>
    <dgm:pt modelId="{BD6E0A2E-99C8-4F5A-971A-CD211D1099FF}" type="sibTrans" cxnId="{C5202EE1-10E9-4076-9D55-9E0CF8B152AF}">
      <dgm:prSet/>
      <dgm:spPr/>
      <dgm:t>
        <a:bodyPr/>
        <a:lstStyle/>
        <a:p>
          <a:endParaRPr lang="en-US">
            <a:solidFill>
              <a:schemeClr val="tx1"/>
            </a:solidFill>
          </a:endParaRPr>
        </a:p>
      </dgm:t>
    </dgm:pt>
    <dgm:pt modelId="{96262926-A67D-4E4E-9515-5EBC67F0B634}">
      <dgm:prSet custT="1"/>
      <dgm:spPr/>
      <dgm:t>
        <a:bodyPr/>
        <a:lstStyle/>
        <a:p>
          <a:pPr marL="0" lvl="0" defTabSz="622300">
            <a:lnSpc>
              <a:spcPct val="90000"/>
            </a:lnSpc>
            <a:spcBef>
              <a:spcPct val="0"/>
            </a:spcBef>
            <a:spcAft>
              <a:spcPct val="35000"/>
            </a:spcAft>
            <a:buNone/>
          </a:pPr>
          <a:endPar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p>
          <a:pPr marL="0" lvl="0" defTabSz="622300">
            <a:lnSpc>
              <a:spcPct val="90000"/>
            </a:lnSpc>
            <a:spcBef>
              <a:spcPct val="0"/>
            </a:spcBef>
            <a:spcAft>
              <a:spcPct val="35000"/>
            </a:spcAft>
            <a:buNone/>
          </a:pPr>
          <a:endPar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p>
          <a:pPr marL="0" lvl="0" defTabSz="622300">
            <a:lnSpc>
              <a:spcPct val="90000"/>
            </a:lnSpc>
            <a:spcBef>
              <a:spcPct val="0"/>
            </a:spcBef>
            <a:spcAft>
              <a:spcPct val="35000"/>
            </a:spcAft>
            <a:buNone/>
          </a:pPr>
          <a:endParaRPr lang="lo-LA"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p>
          <a:pPr marL="0" marR="0" lvl="0" indent="0" defTabSz="914400" eaLnBrk="1" fontAlgn="auto" latinLnBrk="0" hangingPunct="1">
            <a:lnSpc>
              <a:spcPct val="100000"/>
            </a:lnSpc>
            <a:spcBef>
              <a:spcPts val="0"/>
            </a:spcBef>
            <a:spcAft>
              <a:spcPts val="0"/>
            </a:spcAft>
            <a:buClrTx/>
            <a:buSzTx/>
            <a:buFontTx/>
            <a:buNone/>
            <a:tabLst/>
            <a:defRPr/>
          </a:pPr>
          <a:r>
            <a:rPr lang="lo-LA"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ດຣ ວັນມະນີ ຈັນຊົມພູ</a:t>
          </a:r>
        </a:p>
        <a:p>
          <a:pPr marL="0" marR="0" lvl="0" indent="0" defTabSz="914400" eaLnBrk="1" fontAlgn="auto" latinLnBrk="0" hangingPunct="1">
            <a:lnSpc>
              <a:spcPct val="100000"/>
            </a:lnSpc>
            <a:spcBef>
              <a:spcPts val="0"/>
            </a:spcBef>
            <a:spcAft>
              <a:spcPts val="0"/>
            </a:spcAft>
            <a:buClrTx/>
            <a:buSzTx/>
            <a:buFontTx/>
            <a:buNone/>
            <a:tabLst/>
            <a:defRPr/>
          </a:pPr>
          <a:r>
            <a:rPr lang="en-US"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lo-LA"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ເລີ້ມພາລະກິດ</a:t>
          </a:r>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lo-LA" sz="1400" dirty="0">
              <a:solidFill>
                <a:srgbClr val="00B050"/>
              </a:solidFill>
              <a:latin typeface="Phetsarath OT" panose="02000500000000000001" pitchFamily="2" charset="2"/>
              <a:ea typeface="Phetsarath OT" panose="02000500000000000001" pitchFamily="2" charset="2"/>
              <a:cs typeface="Phetsarath OT" panose="02000500000000000001" pitchFamily="2" charset="2"/>
            </a:rPr>
            <a:t>ສ້າງຫ້ອງການພາກສະໜາມ ສະຫະພັນວາງແຜນຄອບຄົວສາກົນ</a:t>
          </a:r>
          <a:endParaRPr lang="en-US" sz="1400" dirty="0">
            <a:solidFill>
              <a:srgbClr val="00B050"/>
            </a:solidFill>
            <a:latin typeface="Phetsarath OT" panose="02000500000000000001" pitchFamily="2" charset="2"/>
            <a:ea typeface="Phetsarath OT" panose="02000500000000000001" pitchFamily="2" charset="2"/>
            <a:cs typeface="Phetsarath OT" panose="02000500000000000001" pitchFamily="2" charset="2"/>
          </a:endParaRPr>
        </a:p>
      </dgm:t>
    </dgm:pt>
    <dgm:pt modelId="{EC74E552-C501-4B0E-9400-E8B410F53D50}" type="parTrans" cxnId="{8C5B110A-FBC3-4CBF-BED2-413E87D4DAD5}">
      <dgm:prSet/>
      <dgm:spPr/>
      <dgm:t>
        <a:bodyPr/>
        <a:lstStyle/>
        <a:p>
          <a:endParaRPr lang="en-US">
            <a:solidFill>
              <a:schemeClr val="tx1"/>
            </a:solidFill>
          </a:endParaRPr>
        </a:p>
      </dgm:t>
    </dgm:pt>
    <dgm:pt modelId="{1DA7ACEB-F642-43C1-BCB5-F580B9B985B9}" type="sibTrans" cxnId="{8C5B110A-FBC3-4CBF-BED2-413E87D4DAD5}">
      <dgm:prSet/>
      <dgm:spPr/>
      <dgm:t>
        <a:bodyPr/>
        <a:lstStyle/>
        <a:p>
          <a:endParaRPr lang="en-US">
            <a:solidFill>
              <a:schemeClr val="tx1"/>
            </a:solidFill>
          </a:endParaRPr>
        </a:p>
      </dgm:t>
    </dgm:pt>
    <dgm:pt modelId="{C5146535-FD3D-4589-98A3-623B8DA4B8DB}">
      <dgm:prSet/>
      <dgm:spPr/>
      <dgm:t>
        <a:bodyPr/>
        <a:lstStyle/>
        <a:p>
          <a:r>
            <a:rPr lang="en-US" dirty="0">
              <a:solidFill>
                <a:schemeClr val="tx1"/>
              </a:solidFill>
            </a:rPr>
            <a:t>20</a:t>
          </a:r>
          <a:r>
            <a:rPr lang="lo-LA" dirty="0">
              <a:solidFill>
                <a:schemeClr val="tx1"/>
              </a:solidFill>
            </a:rPr>
            <a:t>05</a:t>
          </a:r>
          <a:endParaRPr lang="en-US" dirty="0">
            <a:solidFill>
              <a:schemeClr val="tx1"/>
            </a:solidFill>
          </a:endParaRPr>
        </a:p>
      </dgm:t>
    </dgm:pt>
    <dgm:pt modelId="{20848F78-EC70-4162-96CE-CC68006930F0}" type="parTrans" cxnId="{8EBF857E-7408-4941-91E4-293B0F59EEF7}">
      <dgm:prSet/>
      <dgm:spPr/>
      <dgm:t>
        <a:bodyPr/>
        <a:lstStyle/>
        <a:p>
          <a:endParaRPr lang="en-US">
            <a:solidFill>
              <a:schemeClr val="tx1"/>
            </a:solidFill>
          </a:endParaRPr>
        </a:p>
      </dgm:t>
    </dgm:pt>
    <dgm:pt modelId="{7A3CCAF8-AC3A-401E-AEDD-44BBC1AA9C31}" type="sibTrans" cxnId="{8EBF857E-7408-4941-91E4-293B0F59EEF7}">
      <dgm:prSet/>
      <dgm:spPr/>
      <dgm:t>
        <a:bodyPr/>
        <a:lstStyle/>
        <a:p>
          <a:endParaRPr lang="en-US">
            <a:solidFill>
              <a:schemeClr val="tx1"/>
            </a:solidFill>
          </a:endParaRPr>
        </a:p>
      </dgm:t>
    </dgm:pt>
    <dgm:pt modelId="{09C152DA-7620-4852-8162-A77EC3609F3F}">
      <dgm:prSet/>
      <dgm:spPr/>
      <dgm:t>
        <a:bodyPr/>
        <a:lstStyle/>
        <a:p>
          <a:r>
            <a:rPr lang="en-US" dirty="0">
              <a:solidFill>
                <a:schemeClr val="tx1"/>
              </a:solidFill>
            </a:rPr>
            <a:t>20</a:t>
          </a:r>
          <a:r>
            <a:rPr lang="lo-LA" dirty="0">
              <a:solidFill>
                <a:schemeClr val="tx1"/>
              </a:solidFill>
            </a:rPr>
            <a:t>11</a:t>
          </a:r>
          <a:endParaRPr lang="en-US" dirty="0">
            <a:solidFill>
              <a:schemeClr val="tx1"/>
            </a:solidFill>
          </a:endParaRPr>
        </a:p>
      </dgm:t>
    </dgm:pt>
    <dgm:pt modelId="{9F6D14C0-6C82-4CBD-8D6D-B0E117B6F2ED}" type="parTrans" cxnId="{23ECAC8B-17A4-4883-AA0E-06D66B7E788A}">
      <dgm:prSet/>
      <dgm:spPr/>
      <dgm:t>
        <a:bodyPr/>
        <a:lstStyle/>
        <a:p>
          <a:endParaRPr lang="en-US">
            <a:solidFill>
              <a:schemeClr val="tx1"/>
            </a:solidFill>
          </a:endParaRPr>
        </a:p>
      </dgm:t>
    </dgm:pt>
    <dgm:pt modelId="{0AE8D36D-0F0F-4206-AE39-0A2D73987B68}" type="sibTrans" cxnId="{23ECAC8B-17A4-4883-AA0E-06D66B7E788A}">
      <dgm:prSet/>
      <dgm:spPr/>
      <dgm:t>
        <a:bodyPr/>
        <a:lstStyle/>
        <a:p>
          <a:endParaRPr lang="en-US">
            <a:solidFill>
              <a:schemeClr val="tx1"/>
            </a:solidFill>
          </a:endParaRPr>
        </a:p>
      </dgm:t>
    </dgm:pt>
    <dgm:pt modelId="{6C8937BE-93F8-4DED-8538-1C601DAEBA66}">
      <dgm:prSet custT="1"/>
      <dgm:spPr/>
      <dgm:t>
        <a:bodyPr/>
        <a:lstStyle/>
        <a:p>
          <a:r>
            <a:rPr lang="lo-LA"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ດໍາເນີນການ ເພື່ອສ້າງ ສສສຄໃຫມ່</a:t>
          </a:r>
          <a:endParaRPr lang="en-US"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dgm:t>
    </dgm:pt>
    <dgm:pt modelId="{77D169C6-D77F-456D-B18B-D7BE016AD87A}" type="parTrans" cxnId="{FAA8D3DD-12E8-457D-9144-B037C5678347}">
      <dgm:prSet/>
      <dgm:spPr/>
      <dgm:t>
        <a:bodyPr/>
        <a:lstStyle/>
        <a:p>
          <a:endParaRPr lang="en-US">
            <a:solidFill>
              <a:schemeClr val="tx1"/>
            </a:solidFill>
          </a:endParaRPr>
        </a:p>
      </dgm:t>
    </dgm:pt>
    <dgm:pt modelId="{A97BE953-FA9D-4BA6-A92C-494DB1F3BA59}" type="sibTrans" cxnId="{FAA8D3DD-12E8-457D-9144-B037C5678347}">
      <dgm:prSet/>
      <dgm:spPr/>
      <dgm:t>
        <a:bodyPr/>
        <a:lstStyle/>
        <a:p>
          <a:endParaRPr lang="en-US">
            <a:solidFill>
              <a:schemeClr val="tx1"/>
            </a:solidFill>
          </a:endParaRPr>
        </a:p>
      </dgm:t>
    </dgm:pt>
    <dgm:pt modelId="{F18F35B0-93C1-4990-801A-2F0A02715EB0}">
      <dgm:prSet/>
      <dgm:spPr/>
      <dgm:t>
        <a:bodyPr/>
        <a:lstStyle/>
        <a:p>
          <a:r>
            <a:rPr lang="en-US" dirty="0">
              <a:solidFill>
                <a:schemeClr val="tx1"/>
              </a:solidFill>
            </a:rPr>
            <a:t>2012</a:t>
          </a:r>
        </a:p>
      </dgm:t>
    </dgm:pt>
    <dgm:pt modelId="{584B6DC4-7CDF-401F-AEE9-650C5BCCFDD2}" type="parTrans" cxnId="{759E2D6E-5DB9-4DB7-8C71-5752029EC189}">
      <dgm:prSet/>
      <dgm:spPr/>
      <dgm:t>
        <a:bodyPr/>
        <a:lstStyle/>
        <a:p>
          <a:endParaRPr lang="en-US">
            <a:solidFill>
              <a:schemeClr val="tx1"/>
            </a:solidFill>
          </a:endParaRPr>
        </a:p>
      </dgm:t>
    </dgm:pt>
    <dgm:pt modelId="{376F24D3-0DE9-4105-9DB4-01F822CC1BD3}" type="sibTrans" cxnId="{759E2D6E-5DB9-4DB7-8C71-5752029EC189}">
      <dgm:prSet/>
      <dgm:spPr/>
      <dgm:t>
        <a:bodyPr/>
        <a:lstStyle/>
        <a:p>
          <a:endParaRPr lang="en-US">
            <a:solidFill>
              <a:schemeClr val="tx1"/>
            </a:solidFill>
          </a:endParaRPr>
        </a:p>
      </dgm:t>
    </dgm:pt>
    <dgm:pt modelId="{44143EDE-70CA-4BBD-B904-53D579FB6E75}">
      <dgm:prSet/>
      <dgm:spPr/>
      <dgm:t>
        <a:bodyPr/>
        <a:lstStyle/>
        <a:p>
          <a:r>
            <a:rPr lang="en-US" dirty="0">
              <a:solidFill>
                <a:schemeClr val="tx1"/>
              </a:solidFill>
            </a:rPr>
            <a:t>201</a:t>
          </a:r>
          <a:r>
            <a:rPr lang="lo-LA" dirty="0">
              <a:solidFill>
                <a:schemeClr val="tx1"/>
              </a:solidFill>
            </a:rPr>
            <a:t>4</a:t>
          </a:r>
          <a:endParaRPr lang="en-US" dirty="0">
            <a:solidFill>
              <a:schemeClr val="tx1"/>
            </a:solidFill>
          </a:endParaRPr>
        </a:p>
      </dgm:t>
    </dgm:pt>
    <dgm:pt modelId="{59C3EE22-8CE7-4565-BAC7-B8166AE98C2D}" type="parTrans" cxnId="{ED873547-3B26-4523-A487-7E7D70D951F8}">
      <dgm:prSet/>
      <dgm:spPr/>
      <dgm:t>
        <a:bodyPr/>
        <a:lstStyle/>
        <a:p>
          <a:endParaRPr lang="en-US">
            <a:solidFill>
              <a:schemeClr val="tx1"/>
            </a:solidFill>
          </a:endParaRPr>
        </a:p>
      </dgm:t>
    </dgm:pt>
    <dgm:pt modelId="{48D3029E-71B2-4CF0-9C47-15236593BD87}" type="sibTrans" cxnId="{ED873547-3B26-4523-A487-7E7D70D951F8}">
      <dgm:prSet/>
      <dgm:spPr/>
      <dgm:t>
        <a:bodyPr/>
        <a:lstStyle/>
        <a:p>
          <a:endParaRPr lang="en-US">
            <a:solidFill>
              <a:schemeClr val="tx1"/>
            </a:solidFill>
          </a:endParaRPr>
        </a:p>
      </dgm:t>
    </dgm:pt>
    <dgm:pt modelId="{6E7B197E-8684-41F4-A7D8-7101553B8F98}">
      <dgm:prSet/>
      <dgm:spPr/>
      <dgm:t>
        <a:bodyPr/>
        <a:lstStyle/>
        <a:p>
          <a:r>
            <a:rPr lang="en-US" dirty="0">
              <a:solidFill>
                <a:schemeClr val="tx1"/>
              </a:solidFill>
            </a:rPr>
            <a:t>20</a:t>
          </a:r>
          <a:r>
            <a:rPr lang="lo-LA" dirty="0">
              <a:solidFill>
                <a:schemeClr val="tx1"/>
              </a:solidFill>
            </a:rPr>
            <a:t>16</a:t>
          </a:r>
          <a:endParaRPr lang="en-US" dirty="0">
            <a:solidFill>
              <a:schemeClr val="tx1"/>
            </a:solidFill>
          </a:endParaRPr>
        </a:p>
      </dgm:t>
    </dgm:pt>
    <dgm:pt modelId="{17481756-5FBB-43FF-AB06-8E12A44C0773}" type="parTrans" cxnId="{4717C656-0AF3-4EB0-AEAB-2ED901C9B52D}">
      <dgm:prSet/>
      <dgm:spPr/>
      <dgm:t>
        <a:bodyPr/>
        <a:lstStyle/>
        <a:p>
          <a:endParaRPr lang="en-US">
            <a:solidFill>
              <a:schemeClr val="tx1"/>
            </a:solidFill>
          </a:endParaRPr>
        </a:p>
      </dgm:t>
    </dgm:pt>
    <dgm:pt modelId="{AA036A02-3BD6-46FF-9C5C-68358830ECBF}" type="sibTrans" cxnId="{4717C656-0AF3-4EB0-AEAB-2ED901C9B52D}">
      <dgm:prSet/>
      <dgm:spPr/>
      <dgm:t>
        <a:bodyPr/>
        <a:lstStyle/>
        <a:p>
          <a:endParaRPr lang="en-US">
            <a:solidFill>
              <a:schemeClr val="tx1"/>
            </a:solidFill>
          </a:endParaRPr>
        </a:p>
      </dgm:t>
    </dgm:pt>
    <dgm:pt modelId="{0284507B-1E04-400A-B1B5-E34379584EF3}">
      <dgm:prSet/>
      <dgm:spPr/>
      <dgm:t>
        <a:bodyPr/>
        <a:lstStyle/>
        <a:p>
          <a:r>
            <a:rPr lang="en-US" dirty="0">
              <a:solidFill>
                <a:schemeClr val="tx1"/>
              </a:solidFill>
            </a:rPr>
            <a:t>20</a:t>
          </a:r>
          <a:r>
            <a:rPr lang="lo-LA" dirty="0">
              <a:solidFill>
                <a:schemeClr val="tx1"/>
              </a:solidFill>
            </a:rPr>
            <a:t>09</a:t>
          </a:r>
          <a:endParaRPr lang="en-US" dirty="0">
            <a:solidFill>
              <a:schemeClr val="tx1"/>
            </a:solidFill>
          </a:endParaRPr>
        </a:p>
      </dgm:t>
    </dgm:pt>
    <dgm:pt modelId="{72C24BBC-BCA8-4717-81FF-335B8ACAE05C}" type="parTrans" cxnId="{E7B364BF-7080-4D93-9AC6-CC4C7B7E1B1D}">
      <dgm:prSet/>
      <dgm:spPr/>
      <dgm:t>
        <a:bodyPr/>
        <a:lstStyle/>
        <a:p>
          <a:endParaRPr lang="en-US">
            <a:solidFill>
              <a:schemeClr val="tx1"/>
            </a:solidFill>
          </a:endParaRPr>
        </a:p>
      </dgm:t>
    </dgm:pt>
    <dgm:pt modelId="{EFBB1532-B004-40D3-9F59-723E362B2107}" type="sibTrans" cxnId="{E7B364BF-7080-4D93-9AC6-CC4C7B7E1B1D}">
      <dgm:prSet/>
      <dgm:spPr/>
      <dgm:t>
        <a:bodyPr/>
        <a:lstStyle/>
        <a:p>
          <a:endParaRPr lang="en-US">
            <a:solidFill>
              <a:schemeClr val="tx1"/>
            </a:solidFill>
          </a:endParaRPr>
        </a:p>
      </dgm:t>
    </dgm:pt>
    <dgm:pt modelId="{EDC860FC-C606-424F-BF16-7B4CE9846AB7}">
      <dgm:prSet/>
      <dgm:spPr/>
      <dgm:t>
        <a:bodyPr/>
        <a:lstStyle/>
        <a:p>
          <a:r>
            <a:rPr lang="lo-LA" dirty="0">
              <a:solidFill>
                <a:schemeClr val="tx1"/>
              </a:solidFill>
            </a:rPr>
            <a:t>2016-2022</a:t>
          </a:r>
          <a:endParaRPr lang="en-US" dirty="0">
            <a:solidFill>
              <a:schemeClr val="tx1"/>
            </a:solidFill>
          </a:endParaRPr>
        </a:p>
      </dgm:t>
    </dgm:pt>
    <dgm:pt modelId="{E78A9473-8363-4883-A24B-2216936A6BAA}" type="parTrans" cxnId="{5B7DEA68-42D1-4587-8AA0-2A1850623FBB}">
      <dgm:prSet/>
      <dgm:spPr/>
      <dgm:t>
        <a:bodyPr/>
        <a:lstStyle/>
        <a:p>
          <a:endParaRPr lang="en-US">
            <a:solidFill>
              <a:schemeClr val="tx1"/>
            </a:solidFill>
          </a:endParaRPr>
        </a:p>
      </dgm:t>
    </dgm:pt>
    <dgm:pt modelId="{FDE76622-9FCA-49FF-8D8F-BF7B8316BAC1}" type="sibTrans" cxnId="{5B7DEA68-42D1-4587-8AA0-2A1850623FBB}">
      <dgm:prSet/>
      <dgm:spPr/>
      <dgm:t>
        <a:bodyPr/>
        <a:lstStyle/>
        <a:p>
          <a:endParaRPr lang="en-US">
            <a:solidFill>
              <a:schemeClr val="tx1"/>
            </a:solidFill>
          </a:endParaRPr>
        </a:p>
      </dgm:t>
    </dgm:pt>
    <dgm:pt modelId="{AB52B3CC-6563-466D-BFC3-9B6B5AFA0881}" type="pres">
      <dgm:prSet presAssocID="{6A70FD8F-0050-42E3-8B3A-6ED7CFB9852E}" presName="Name0" presStyleCnt="0">
        <dgm:presLayoutVars>
          <dgm:chMax/>
          <dgm:chPref/>
          <dgm:animLvl val="lvl"/>
        </dgm:presLayoutVars>
      </dgm:prSet>
      <dgm:spPr/>
      <dgm:t>
        <a:bodyPr/>
        <a:lstStyle/>
        <a:p>
          <a:endParaRPr lang="en-US"/>
        </a:p>
      </dgm:t>
    </dgm:pt>
    <dgm:pt modelId="{815EDF7B-AC93-4A61-87AA-CAA5D85C31A8}" type="pres">
      <dgm:prSet presAssocID="{8DB5D7D5-6A1C-4ABC-8850-759A9D876047}" presName="composite1" presStyleCnt="0"/>
      <dgm:spPr/>
    </dgm:pt>
    <dgm:pt modelId="{954381E7-0584-46DD-8108-E9BF4F2B5005}" type="pres">
      <dgm:prSet presAssocID="{8DB5D7D5-6A1C-4ABC-8850-759A9D876047}" presName="parent1" presStyleLbl="alignNode1" presStyleIdx="0" presStyleCnt="8">
        <dgm:presLayoutVars>
          <dgm:chMax val="1"/>
          <dgm:chPref val="1"/>
          <dgm:bulletEnabled val="1"/>
        </dgm:presLayoutVars>
      </dgm:prSet>
      <dgm:spPr/>
      <dgm:t>
        <a:bodyPr/>
        <a:lstStyle/>
        <a:p>
          <a:endParaRPr lang="en-US"/>
        </a:p>
      </dgm:t>
    </dgm:pt>
    <dgm:pt modelId="{5A1B764B-0DC5-47CD-BDEA-9E67799496EC}" type="pres">
      <dgm:prSet presAssocID="{8DB5D7D5-6A1C-4ABC-8850-759A9D876047}" presName="Childtext1" presStyleLbl="revTx" presStyleIdx="0" presStyleCnt="8">
        <dgm:presLayoutVars>
          <dgm:bulletEnabled val="1"/>
        </dgm:presLayoutVars>
      </dgm:prSet>
      <dgm:spPr/>
      <dgm:t>
        <a:bodyPr/>
        <a:lstStyle/>
        <a:p>
          <a:endParaRPr lang="en-US"/>
        </a:p>
      </dgm:t>
    </dgm:pt>
    <dgm:pt modelId="{122B38A3-0442-4747-820C-1F37877E2B0E}" type="pres">
      <dgm:prSet presAssocID="{8DB5D7D5-6A1C-4ABC-8850-759A9D876047}" presName="ConnectLine1" presStyleLbl="sibTrans1D1" presStyleIdx="0" presStyleCnt="8"/>
      <dgm:spPr>
        <a:noFill/>
        <a:ln w="12700" cap="rnd" cmpd="sng" algn="ctr">
          <a:solidFill>
            <a:schemeClr val="accent1">
              <a:shade val="90000"/>
              <a:hueOff val="93466"/>
              <a:satOff val="1924"/>
              <a:lumOff val="8231"/>
              <a:alphaOff val="0"/>
            </a:schemeClr>
          </a:solidFill>
          <a:prstDash val="dash"/>
        </a:ln>
        <a:effectLst/>
      </dgm:spPr>
    </dgm:pt>
    <dgm:pt modelId="{A73181F6-69BB-4A47-8277-4671A45AC8C8}" type="pres">
      <dgm:prSet presAssocID="{8DB5D7D5-6A1C-4ABC-8850-759A9D876047}" presName="ConnectLineEnd1" presStyleLbl="lnNode1" presStyleIdx="0" presStyleCnt="8"/>
      <dgm:spPr/>
    </dgm:pt>
    <dgm:pt modelId="{6E76EADA-5F61-4A59-B2F8-FA10112079FC}" type="pres">
      <dgm:prSet presAssocID="{8DB5D7D5-6A1C-4ABC-8850-759A9D876047}" presName="EmptyPane1" presStyleCnt="0"/>
      <dgm:spPr/>
    </dgm:pt>
    <dgm:pt modelId="{A8189248-0785-43F1-844C-4DE92841F254}" type="pres">
      <dgm:prSet presAssocID="{BD6E0A2E-99C8-4F5A-971A-CD211D1099FF}" presName="spaceBetweenRectangles1" presStyleCnt="0"/>
      <dgm:spPr/>
    </dgm:pt>
    <dgm:pt modelId="{218D9CD7-D48D-464C-9A1C-0F322EC540B3}" type="pres">
      <dgm:prSet presAssocID="{C5146535-FD3D-4589-98A3-623B8DA4B8DB}" presName="composite1" presStyleCnt="0"/>
      <dgm:spPr/>
    </dgm:pt>
    <dgm:pt modelId="{30804A27-188E-4A17-8FFE-97BCCA0597B8}" type="pres">
      <dgm:prSet presAssocID="{C5146535-FD3D-4589-98A3-623B8DA4B8DB}" presName="parent1" presStyleLbl="alignNode1" presStyleIdx="1" presStyleCnt="8">
        <dgm:presLayoutVars>
          <dgm:chMax val="1"/>
          <dgm:chPref val="1"/>
          <dgm:bulletEnabled val="1"/>
        </dgm:presLayoutVars>
      </dgm:prSet>
      <dgm:spPr/>
      <dgm:t>
        <a:bodyPr/>
        <a:lstStyle/>
        <a:p>
          <a:endParaRPr lang="en-US"/>
        </a:p>
      </dgm:t>
    </dgm:pt>
    <dgm:pt modelId="{DF65791B-462E-4589-B98D-F60587330CA8}" type="pres">
      <dgm:prSet presAssocID="{C5146535-FD3D-4589-98A3-623B8DA4B8DB}" presName="Childtext1" presStyleLbl="revTx" presStyleIdx="1" presStyleCnt="8">
        <dgm:presLayoutVars>
          <dgm:bulletEnabled val="1"/>
        </dgm:presLayoutVars>
      </dgm:prSet>
      <dgm:spPr/>
    </dgm:pt>
    <dgm:pt modelId="{DBA410EB-5F61-4F46-92D9-C5B0AA59EE15}" type="pres">
      <dgm:prSet presAssocID="{C5146535-FD3D-4589-98A3-623B8DA4B8DB}" presName="ConnectLine1" presStyleLbl="sibTrans1D1" presStyleIdx="1" presStyleCnt="8"/>
      <dgm:spPr>
        <a:noFill/>
        <a:ln w="12700" cap="rnd" cmpd="sng" algn="ctr">
          <a:solidFill>
            <a:schemeClr val="accent1">
              <a:shade val="90000"/>
              <a:hueOff val="140199"/>
              <a:satOff val="2886"/>
              <a:lumOff val="12346"/>
              <a:alphaOff val="0"/>
            </a:schemeClr>
          </a:solidFill>
          <a:prstDash val="dash"/>
        </a:ln>
        <a:effectLst/>
      </dgm:spPr>
    </dgm:pt>
    <dgm:pt modelId="{E1220EDB-B75C-43A5-B862-97E4C09130A7}" type="pres">
      <dgm:prSet presAssocID="{C5146535-FD3D-4589-98A3-623B8DA4B8DB}" presName="ConnectLineEnd1" presStyleLbl="lnNode1" presStyleIdx="1" presStyleCnt="8"/>
      <dgm:spPr/>
    </dgm:pt>
    <dgm:pt modelId="{D8849157-215F-4E70-9735-315E97B5AC5C}" type="pres">
      <dgm:prSet presAssocID="{C5146535-FD3D-4589-98A3-623B8DA4B8DB}" presName="EmptyPane1" presStyleCnt="0"/>
      <dgm:spPr/>
    </dgm:pt>
    <dgm:pt modelId="{7C467054-22FE-4C18-9934-29D7168DFF63}" type="pres">
      <dgm:prSet presAssocID="{7A3CCAF8-AC3A-401E-AEDD-44BBC1AA9C31}" presName="spaceBetweenRectangles1" presStyleCnt="0"/>
      <dgm:spPr/>
    </dgm:pt>
    <dgm:pt modelId="{D5B18042-1F6C-47FA-B31C-22F51B4D4295}" type="pres">
      <dgm:prSet presAssocID="{0284507B-1E04-400A-B1B5-E34379584EF3}" presName="composite1" presStyleCnt="0"/>
      <dgm:spPr/>
    </dgm:pt>
    <dgm:pt modelId="{9CF336EE-4F08-4EAE-907D-653AA4C6B738}" type="pres">
      <dgm:prSet presAssocID="{0284507B-1E04-400A-B1B5-E34379584EF3}" presName="parent1" presStyleLbl="alignNode1" presStyleIdx="2" presStyleCnt="8">
        <dgm:presLayoutVars>
          <dgm:chMax val="1"/>
          <dgm:chPref val="1"/>
          <dgm:bulletEnabled val="1"/>
        </dgm:presLayoutVars>
      </dgm:prSet>
      <dgm:spPr/>
      <dgm:t>
        <a:bodyPr/>
        <a:lstStyle/>
        <a:p>
          <a:endParaRPr lang="en-US"/>
        </a:p>
      </dgm:t>
    </dgm:pt>
    <dgm:pt modelId="{47AD2F55-55DB-49FB-8A15-04383A4D5BB7}" type="pres">
      <dgm:prSet presAssocID="{0284507B-1E04-400A-B1B5-E34379584EF3}" presName="Childtext1" presStyleLbl="revTx" presStyleIdx="2" presStyleCnt="8">
        <dgm:presLayoutVars>
          <dgm:bulletEnabled val="1"/>
        </dgm:presLayoutVars>
      </dgm:prSet>
      <dgm:spPr/>
    </dgm:pt>
    <dgm:pt modelId="{0DC79AF5-CBD5-44D7-977B-850CD1B2EF6E}" type="pres">
      <dgm:prSet presAssocID="{0284507B-1E04-400A-B1B5-E34379584EF3}" presName="ConnectLine1" presStyleLbl="sibTrans1D1" presStyleIdx="2" presStyleCnt="8"/>
      <dgm:spPr>
        <a:noFill/>
        <a:ln w="12700" cap="rnd" cmpd="sng" algn="ctr">
          <a:solidFill>
            <a:schemeClr val="accent1">
              <a:shade val="90000"/>
              <a:hueOff val="127489"/>
              <a:satOff val="-2458"/>
              <a:lumOff val="8035"/>
              <a:alphaOff val="0"/>
            </a:schemeClr>
          </a:solidFill>
          <a:prstDash val="dash"/>
        </a:ln>
        <a:effectLst/>
      </dgm:spPr>
    </dgm:pt>
    <dgm:pt modelId="{01EA805D-5490-4DEE-ABE1-981E70CC654A}" type="pres">
      <dgm:prSet presAssocID="{0284507B-1E04-400A-B1B5-E34379584EF3}" presName="ConnectLineEnd1" presStyleLbl="lnNode1" presStyleIdx="2" presStyleCnt="8"/>
      <dgm:spPr/>
    </dgm:pt>
    <dgm:pt modelId="{662AEA25-584B-49B4-B136-9D55A42C7AD2}" type="pres">
      <dgm:prSet presAssocID="{0284507B-1E04-400A-B1B5-E34379584EF3}" presName="EmptyPane1" presStyleCnt="0"/>
      <dgm:spPr/>
    </dgm:pt>
    <dgm:pt modelId="{3AC2456F-C46E-404D-8B24-5F099D12DE71}" type="pres">
      <dgm:prSet presAssocID="{EFBB1532-B004-40D3-9F59-723E362B2107}" presName="spaceBetweenRectangles1" presStyleCnt="0"/>
      <dgm:spPr/>
    </dgm:pt>
    <dgm:pt modelId="{3E3E944D-A6EC-4962-9AC1-C585A4F97BDA}" type="pres">
      <dgm:prSet presAssocID="{09C152DA-7620-4852-8162-A77EC3609F3F}" presName="composite1" presStyleCnt="0"/>
      <dgm:spPr/>
    </dgm:pt>
    <dgm:pt modelId="{566B79CB-1A41-4F5C-BF91-58D94BF93913}" type="pres">
      <dgm:prSet presAssocID="{09C152DA-7620-4852-8162-A77EC3609F3F}" presName="parent1" presStyleLbl="alignNode1" presStyleIdx="3" presStyleCnt="8" custLinFactNeighborX="0" custLinFactNeighborY="-40693">
        <dgm:presLayoutVars>
          <dgm:chMax val="1"/>
          <dgm:chPref val="1"/>
          <dgm:bulletEnabled val="1"/>
        </dgm:presLayoutVars>
      </dgm:prSet>
      <dgm:spPr/>
      <dgm:t>
        <a:bodyPr/>
        <a:lstStyle/>
        <a:p>
          <a:endParaRPr lang="en-US"/>
        </a:p>
      </dgm:t>
    </dgm:pt>
    <dgm:pt modelId="{B4723E2A-4FF1-452A-BD25-8EC364F15A6F}" type="pres">
      <dgm:prSet presAssocID="{09C152DA-7620-4852-8162-A77EC3609F3F}" presName="Childtext1" presStyleLbl="revTx" presStyleIdx="3" presStyleCnt="8" custScaleX="46724" custScaleY="55737" custLinFactNeighborX="-2476" custLinFactNeighborY="-39183">
        <dgm:presLayoutVars>
          <dgm:bulletEnabled val="1"/>
        </dgm:presLayoutVars>
      </dgm:prSet>
      <dgm:spPr/>
      <dgm:t>
        <a:bodyPr/>
        <a:lstStyle/>
        <a:p>
          <a:endParaRPr lang="en-US"/>
        </a:p>
      </dgm:t>
    </dgm:pt>
    <dgm:pt modelId="{440E9361-37D2-4157-AF38-7B49AD23708B}" type="pres">
      <dgm:prSet presAssocID="{09C152DA-7620-4852-8162-A77EC3609F3F}" presName="ConnectLine1" presStyleLbl="sibTrans1D1" presStyleIdx="3" presStyleCnt="8"/>
      <dgm:spPr>
        <a:noFill/>
        <a:ln w="12700" cap="rnd" cmpd="sng" algn="ctr">
          <a:solidFill>
            <a:schemeClr val="accent1">
              <a:shade val="90000"/>
              <a:hueOff val="186931"/>
              <a:satOff val="3848"/>
              <a:lumOff val="16461"/>
              <a:alphaOff val="0"/>
            </a:schemeClr>
          </a:solidFill>
          <a:prstDash val="dash"/>
        </a:ln>
        <a:effectLst/>
      </dgm:spPr>
    </dgm:pt>
    <dgm:pt modelId="{C45E7B63-1C71-483E-A3A8-705CE86D4D8E}" type="pres">
      <dgm:prSet presAssocID="{09C152DA-7620-4852-8162-A77EC3609F3F}" presName="ConnectLineEnd1" presStyleLbl="lnNode1" presStyleIdx="3" presStyleCnt="8"/>
      <dgm:spPr/>
    </dgm:pt>
    <dgm:pt modelId="{4174F691-D9D3-451C-9893-D177DC3AED58}" type="pres">
      <dgm:prSet presAssocID="{09C152DA-7620-4852-8162-A77EC3609F3F}" presName="EmptyPane1" presStyleCnt="0"/>
      <dgm:spPr/>
    </dgm:pt>
    <dgm:pt modelId="{555CEC19-C177-403B-8266-12CA7D22D5CF}" type="pres">
      <dgm:prSet presAssocID="{0AE8D36D-0F0F-4206-AE39-0A2D73987B68}" presName="spaceBetweenRectangles1" presStyleCnt="0"/>
      <dgm:spPr/>
    </dgm:pt>
    <dgm:pt modelId="{3AE28E0A-107C-43BF-8D21-5DC0D589BAD8}" type="pres">
      <dgm:prSet presAssocID="{F18F35B0-93C1-4990-801A-2F0A02715EB0}" presName="composite1" presStyleCnt="0"/>
      <dgm:spPr/>
    </dgm:pt>
    <dgm:pt modelId="{00AB3B67-1407-45CC-9E6C-C07A9222175F}" type="pres">
      <dgm:prSet presAssocID="{F18F35B0-93C1-4990-801A-2F0A02715EB0}" presName="parent1" presStyleLbl="alignNode1" presStyleIdx="4" presStyleCnt="8">
        <dgm:presLayoutVars>
          <dgm:chMax val="1"/>
          <dgm:chPref val="1"/>
          <dgm:bulletEnabled val="1"/>
        </dgm:presLayoutVars>
      </dgm:prSet>
      <dgm:spPr/>
      <dgm:t>
        <a:bodyPr/>
        <a:lstStyle/>
        <a:p>
          <a:endParaRPr lang="en-US"/>
        </a:p>
      </dgm:t>
    </dgm:pt>
    <dgm:pt modelId="{DF8E83C3-4400-4E57-B02D-72E531653849}" type="pres">
      <dgm:prSet presAssocID="{F18F35B0-93C1-4990-801A-2F0A02715EB0}" presName="Childtext1" presStyleLbl="revTx" presStyleIdx="4" presStyleCnt="8">
        <dgm:presLayoutVars>
          <dgm:bulletEnabled val="1"/>
        </dgm:presLayoutVars>
      </dgm:prSet>
      <dgm:spPr/>
    </dgm:pt>
    <dgm:pt modelId="{02B52A3A-67E5-42C7-BA5F-E17829CEBAFD}" type="pres">
      <dgm:prSet presAssocID="{F18F35B0-93C1-4990-801A-2F0A02715EB0}" presName="ConnectLine1" presStyleLbl="sibTrans1D1" presStyleIdx="4" presStyleCnt="8"/>
      <dgm:spPr>
        <a:noFill/>
        <a:ln w="12700" cap="rnd" cmpd="sng" algn="ctr">
          <a:solidFill>
            <a:schemeClr val="accent1">
              <a:shade val="90000"/>
              <a:hueOff val="254978"/>
              <a:satOff val="-4915"/>
              <a:lumOff val="16071"/>
              <a:alphaOff val="0"/>
            </a:schemeClr>
          </a:solidFill>
          <a:prstDash val="dash"/>
        </a:ln>
        <a:effectLst/>
      </dgm:spPr>
    </dgm:pt>
    <dgm:pt modelId="{1814D8E8-FAD4-433D-B410-C93EA8F16CEE}" type="pres">
      <dgm:prSet presAssocID="{F18F35B0-93C1-4990-801A-2F0A02715EB0}" presName="ConnectLineEnd1" presStyleLbl="lnNode1" presStyleIdx="4" presStyleCnt="8"/>
      <dgm:spPr/>
    </dgm:pt>
    <dgm:pt modelId="{18C6ECBA-1BA9-4D1A-B903-7A9540B4651C}" type="pres">
      <dgm:prSet presAssocID="{F18F35B0-93C1-4990-801A-2F0A02715EB0}" presName="EmptyPane1" presStyleCnt="0"/>
      <dgm:spPr/>
    </dgm:pt>
    <dgm:pt modelId="{B6E21895-450C-4FC6-B23A-04DE9DF1C730}" type="pres">
      <dgm:prSet presAssocID="{376F24D3-0DE9-4105-9DB4-01F822CC1BD3}" presName="spaceBetweenRectangles1" presStyleCnt="0"/>
      <dgm:spPr/>
    </dgm:pt>
    <dgm:pt modelId="{E36E892E-9F7F-40E0-A6C7-2F776EDF95A3}" type="pres">
      <dgm:prSet presAssocID="{44143EDE-70CA-4BBD-B904-53D579FB6E75}" presName="composite1" presStyleCnt="0"/>
      <dgm:spPr/>
    </dgm:pt>
    <dgm:pt modelId="{A2E14091-C401-4A22-8803-D4ECF23AC265}" type="pres">
      <dgm:prSet presAssocID="{44143EDE-70CA-4BBD-B904-53D579FB6E75}" presName="parent1" presStyleLbl="alignNode1" presStyleIdx="5" presStyleCnt="8">
        <dgm:presLayoutVars>
          <dgm:chMax val="1"/>
          <dgm:chPref val="1"/>
          <dgm:bulletEnabled val="1"/>
        </dgm:presLayoutVars>
      </dgm:prSet>
      <dgm:spPr/>
      <dgm:t>
        <a:bodyPr/>
        <a:lstStyle/>
        <a:p>
          <a:endParaRPr lang="en-US"/>
        </a:p>
      </dgm:t>
    </dgm:pt>
    <dgm:pt modelId="{BD5326F3-69BF-4C38-9BF0-FAA2C2DA4C77}" type="pres">
      <dgm:prSet presAssocID="{44143EDE-70CA-4BBD-B904-53D579FB6E75}" presName="Childtext1" presStyleLbl="revTx" presStyleIdx="5" presStyleCnt="8">
        <dgm:presLayoutVars>
          <dgm:bulletEnabled val="1"/>
        </dgm:presLayoutVars>
      </dgm:prSet>
      <dgm:spPr/>
    </dgm:pt>
    <dgm:pt modelId="{C6263CBD-136A-48D3-9005-65408AE3B54C}" type="pres">
      <dgm:prSet presAssocID="{44143EDE-70CA-4BBD-B904-53D579FB6E75}" presName="ConnectLine1" presStyleLbl="sibTrans1D1" presStyleIdx="5" presStyleCnt="8"/>
      <dgm:spPr>
        <a:noFill/>
        <a:ln w="12700" cap="rnd" cmpd="sng" algn="ctr">
          <a:solidFill>
            <a:schemeClr val="accent1">
              <a:shade val="90000"/>
              <a:hueOff val="318723"/>
              <a:satOff val="-6144"/>
              <a:lumOff val="20089"/>
              <a:alphaOff val="0"/>
            </a:schemeClr>
          </a:solidFill>
          <a:prstDash val="dash"/>
        </a:ln>
        <a:effectLst/>
      </dgm:spPr>
    </dgm:pt>
    <dgm:pt modelId="{118C054D-DBD2-4967-840D-2D643B871FF4}" type="pres">
      <dgm:prSet presAssocID="{44143EDE-70CA-4BBD-B904-53D579FB6E75}" presName="ConnectLineEnd1" presStyleLbl="lnNode1" presStyleIdx="5" presStyleCnt="8"/>
      <dgm:spPr/>
    </dgm:pt>
    <dgm:pt modelId="{C8F89B5D-61FD-4F86-985F-B7D1666532C6}" type="pres">
      <dgm:prSet presAssocID="{44143EDE-70CA-4BBD-B904-53D579FB6E75}" presName="EmptyPane1" presStyleCnt="0"/>
      <dgm:spPr/>
    </dgm:pt>
    <dgm:pt modelId="{44750D00-87C6-4068-A71F-1446C7FE8C9C}" type="pres">
      <dgm:prSet presAssocID="{48D3029E-71B2-4CF0-9C47-15236593BD87}" presName="spaceBetweenRectangles1" presStyleCnt="0"/>
      <dgm:spPr/>
    </dgm:pt>
    <dgm:pt modelId="{C63FFA74-D335-4DAF-AD62-B941C3C3832D}" type="pres">
      <dgm:prSet presAssocID="{6E7B197E-8684-41F4-A7D8-7101553B8F98}" presName="composite1" presStyleCnt="0"/>
      <dgm:spPr/>
    </dgm:pt>
    <dgm:pt modelId="{EAF6002E-6FE1-4319-8E74-3D47CD09F180}" type="pres">
      <dgm:prSet presAssocID="{6E7B197E-8684-41F4-A7D8-7101553B8F98}" presName="parent1" presStyleLbl="alignNode1" presStyleIdx="6" presStyleCnt="8">
        <dgm:presLayoutVars>
          <dgm:chMax val="1"/>
          <dgm:chPref val="1"/>
          <dgm:bulletEnabled val="1"/>
        </dgm:presLayoutVars>
      </dgm:prSet>
      <dgm:spPr/>
      <dgm:t>
        <a:bodyPr/>
        <a:lstStyle/>
        <a:p>
          <a:endParaRPr lang="en-US"/>
        </a:p>
      </dgm:t>
    </dgm:pt>
    <dgm:pt modelId="{440F9818-0323-4CEA-85DA-1AF4B957F582}" type="pres">
      <dgm:prSet presAssocID="{6E7B197E-8684-41F4-A7D8-7101553B8F98}" presName="Childtext1" presStyleLbl="revTx" presStyleIdx="6" presStyleCnt="8">
        <dgm:presLayoutVars>
          <dgm:bulletEnabled val="1"/>
        </dgm:presLayoutVars>
      </dgm:prSet>
      <dgm:spPr/>
    </dgm:pt>
    <dgm:pt modelId="{22932F59-0BE0-483A-9FE7-BA064D2916BC}" type="pres">
      <dgm:prSet presAssocID="{6E7B197E-8684-41F4-A7D8-7101553B8F98}" presName="ConnectLine1" presStyleLbl="sibTrans1D1" presStyleIdx="6" presStyleCnt="8"/>
      <dgm:spPr>
        <a:noFill/>
        <a:ln w="12700" cap="rnd" cmpd="sng" algn="ctr">
          <a:solidFill>
            <a:schemeClr val="accent1">
              <a:shade val="90000"/>
              <a:hueOff val="382467"/>
              <a:satOff val="-7373"/>
              <a:lumOff val="24106"/>
              <a:alphaOff val="0"/>
            </a:schemeClr>
          </a:solidFill>
          <a:prstDash val="dash"/>
        </a:ln>
        <a:effectLst/>
      </dgm:spPr>
    </dgm:pt>
    <dgm:pt modelId="{B6E2A4A2-55DD-4D13-A569-27250483A984}" type="pres">
      <dgm:prSet presAssocID="{6E7B197E-8684-41F4-A7D8-7101553B8F98}" presName="ConnectLineEnd1" presStyleLbl="lnNode1" presStyleIdx="6" presStyleCnt="8"/>
      <dgm:spPr/>
    </dgm:pt>
    <dgm:pt modelId="{8F902856-8339-43C2-8CCB-E002BC6B3D09}" type="pres">
      <dgm:prSet presAssocID="{6E7B197E-8684-41F4-A7D8-7101553B8F98}" presName="EmptyPane1" presStyleCnt="0"/>
      <dgm:spPr/>
    </dgm:pt>
    <dgm:pt modelId="{65683239-A48F-4646-BBBA-9167E20C34CD}" type="pres">
      <dgm:prSet presAssocID="{AA036A02-3BD6-46FF-9C5C-68358830ECBF}" presName="spaceBetweenRectangles1" presStyleCnt="0"/>
      <dgm:spPr/>
    </dgm:pt>
    <dgm:pt modelId="{978DBD8D-EF68-41DC-AEDB-07EEAED1AA52}" type="pres">
      <dgm:prSet presAssocID="{EDC860FC-C606-424F-BF16-7B4CE9846AB7}" presName="composite1" presStyleCnt="0"/>
      <dgm:spPr/>
    </dgm:pt>
    <dgm:pt modelId="{2E638267-DC86-4704-8882-D98B7D203BCF}" type="pres">
      <dgm:prSet presAssocID="{EDC860FC-C606-424F-BF16-7B4CE9846AB7}" presName="parent1" presStyleLbl="alignNode1" presStyleIdx="7" presStyleCnt="8" custScaleX="97968">
        <dgm:presLayoutVars>
          <dgm:chMax val="1"/>
          <dgm:chPref val="1"/>
          <dgm:bulletEnabled val="1"/>
        </dgm:presLayoutVars>
      </dgm:prSet>
      <dgm:spPr/>
      <dgm:t>
        <a:bodyPr/>
        <a:lstStyle/>
        <a:p>
          <a:endParaRPr lang="en-US"/>
        </a:p>
      </dgm:t>
    </dgm:pt>
    <dgm:pt modelId="{10C25B95-688B-4228-8BD3-999F9A831BC7}" type="pres">
      <dgm:prSet presAssocID="{EDC860FC-C606-424F-BF16-7B4CE9846AB7}" presName="Childtext1" presStyleLbl="revTx" presStyleIdx="7" presStyleCnt="8">
        <dgm:presLayoutVars>
          <dgm:bulletEnabled val="1"/>
        </dgm:presLayoutVars>
      </dgm:prSet>
      <dgm:spPr/>
    </dgm:pt>
    <dgm:pt modelId="{D7DC9950-D23C-449F-A996-650D9D7F3E3E}" type="pres">
      <dgm:prSet presAssocID="{EDC860FC-C606-424F-BF16-7B4CE9846AB7}" presName="ConnectLine1" presStyleLbl="sibTrans1D1" presStyleIdx="7" presStyleCnt="8"/>
      <dgm:spPr>
        <a:noFill/>
        <a:ln w="12700" cap="rnd" cmpd="sng" algn="ctr">
          <a:solidFill>
            <a:schemeClr val="accent1">
              <a:shade val="90000"/>
              <a:hueOff val="446212"/>
              <a:satOff val="-8602"/>
              <a:lumOff val="28124"/>
              <a:alphaOff val="0"/>
            </a:schemeClr>
          </a:solidFill>
          <a:prstDash val="dash"/>
        </a:ln>
        <a:effectLst/>
      </dgm:spPr>
    </dgm:pt>
    <dgm:pt modelId="{C2750B5D-D395-4754-BE92-3D743D9055BD}" type="pres">
      <dgm:prSet presAssocID="{EDC860FC-C606-424F-BF16-7B4CE9846AB7}" presName="ConnectLineEnd1" presStyleLbl="lnNode1" presStyleIdx="7" presStyleCnt="8"/>
      <dgm:spPr/>
    </dgm:pt>
    <dgm:pt modelId="{20C34A24-F95B-4E50-94DE-0968FB6C4ABC}" type="pres">
      <dgm:prSet presAssocID="{EDC860FC-C606-424F-BF16-7B4CE9846AB7}" presName="EmptyPane1" presStyleCnt="0"/>
      <dgm:spPr/>
    </dgm:pt>
  </dgm:ptLst>
  <dgm:cxnLst>
    <dgm:cxn modelId="{E7B364BF-7080-4D93-9AC6-CC4C7B7E1B1D}" srcId="{6A70FD8F-0050-42E3-8B3A-6ED7CFB9852E}" destId="{0284507B-1E04-400A-B1B5-E34379584EF3}" srcOrd="2" destOrd="0" parTransId="{72C24BBC-BCA8-4717-81FF-335B8ACAE05C}" sibTransId="{EFBB1532-B004-40D3-9F59-723E362B2107}"/>
    <dgm:cxn modelId="{E2BBA750-A5E4-4F50-BE16-016934379F81}" type="presOf" srcId="{6C8937BE-93F8-4DED-8538-1C601DAEBA66}" destId="{B4723E2A-4FF1-452A-BD25-8EC364F15A6F}" srcOrd="0" destOrd="0" presId="urn:microsoft.com/office/officeart/2016/7/layout/RoundedRectangleTimeline"/>
    <dgm:cxn modelId="{96D74C0D-4287-44B9-A242-133CF4770688}" type="presOf" srcId="{0284507B-1E04-400A-B1B5-E34379584EF3}" destId="{9CF336EE-4F08-4EAE-907D-653AA4C6B738}" srcOrd="0" destOrd="0" presId="urn:microsoft.com/office/officeart/2016/7/layout/RoundedRectangleTimeline"/>
    <dgm:cxn modelId="{B6B6B76D-9E28-4AC5-B654-F65326E2F441}" type="presOf" srcId="{F18F35B0-93C1-4990-801A-2F0A02715EB0}" destId="{00AB3B67-1407-45CC-9E6C-C07A9222175F}" srcOrd="0" destOrd="0" presId="urn:microsoft.com/office/officeart/2016/7/layout/RoundedRectangleTimeline"/>
    <dgm:cxn modelId="{5C25BB02-FA66-40A4-9DA6-9E1CAE3A8D4E}" type="presOf" srcId="{C5146535-FD3D-4589-98A3-623B8DA4B8DB}" destId="{30804A27-188E-4A17-8FFE-97BCCA0597B8}" srcOrd="0" destOrd="0" presId="urn:microsoft.com/office/officeart/2016/7/layout/RoundedRectangleTimeline"/>
    <dgm:cxn modelId="{FAA8D3DD-12E8-457D-9144-B037C5678347}" srcId="{09C152DA-7620-4852-8162-A77EC3609F3F}" destId="{6C8937BE-93F8-4DED-8538-1C601DAEBA66}" srcOrd="0" destOrd="0" parTransId="{77D169C6-D77F-456D-B18B-D7BE016AD87A}" sibTransId="{A97BE953-FA9D-4BA6-A92C-494DB1F3BA59}"/>
    <dgm:cxn modelId="{7D7825E3-D54D-446A-A245-763E47E213C1}" type="presOf" srcId="{44143EDE-70CA-4BBD-B904-53D579FB6E75}" destId="{A2E14091-C401-4A22-8803-D4ECF23AC265}" srcOrd="0" destOrd="0" presId="urn:microsoft.com/office/officeart/2016/7/layout/RoundedRectangleTimeline"/>
    <dgm:cxn modelId="{ED873547-3B26-4523-A487-7E7D70D951F8}" srcId="{6A70FD8F-0050-42E3-8B3A-6ED7CFB9852E}" destId="{44143EDE-70CA-4BBD-B904-53D579FB6E75}" srcOrd="5" destOrd="0" parTransId="{59C3EE22-8CE7-4565-BAC7-B8166AE98C2D}" sibTransId="{48D3029E-71B2-4CF0-9C47-15236593BD87}"/>
    <dgm:cxn modelId="{8C5B110A-FBC3-4CBF-BED2-413E87D4DAD5}" srcId="{8DB5D7D5-6A1C-4ABC-8850-759A9D876047}" destId="{96262926-A67D-4E4E-9515-5EBC67F0B634}" srcOrd="0" destOrd="0" parTransId="{EC74E552-C501-4B0E-9400-E8B410F53D50}" sibTransId="{1DA7ACEB-F642-43C1-BCB5-F580B9B985B9}"/>
    <dgm:cxn modelId="{759E2D6E-5DB9-4DB7-8C71-5752029EC189}" srcId="{6A70FD8F-0050-42E3-8B3A-6ED7CFB9852E}" destId="{F18F35B0-93C1-4990-801A-2F0A02715EB0}" srcOrd="4" destOrd="0" parTransId="{584B6DC4-7CDF-401F-AEE9-650C5BCCFDD2}" sibTransId="{376F24D3-0DE9-4105-9DB4-01F822CC1BD3}"/>
    <dgm:cxn modelId="{8EBF857E-7408-4941-91E4-293B0F59EEF7}" srcId="{6A70FD8F-0050-42E3-8B3A-6ED7CFB9852E}" destId="{C5146535-FD3D-4589-98A3-623B8DA4B8DB}" srcOrd="1" destOrd="0" parTransId="{20848F78-EC70-4162-96CE-CC68006930F0}" sibTransId="{7A3CCAF8-AC3A-401E-AEDD-44BBC1AA9C31}"/>
    <dgm:cxn modelId="{F9540599-A193-456C-A9A9-8962E3855B0B}" type="presOf" srcId="{96262926-A67D-4E4E-9515-5EBC67F0B634}" destId="{5A1B764B-0DC5-47CD-BDEA-9E67799496EC}" srcOrd="0" destOrd="0" presId="urn:microsoft.com/office/officeart/2016/7/layout/RoundedRectangleTimeline"/>
    <dgm:cxn modelId="{22ECA226-C4EA-44F1-BCB5-77F78841DA6F}" type="presOf" srcId="{09C152DA-7620-4852-8162-A77EC3609F3F}" destId="{566B79CB-1A41-4F5C-BF91-58D94BF93913}" srcOrd="0" destOrd="0" presId="urn:microsoft.com/office/officeart/2016/7/layout/RoundedRectangleTimeline"/>
    <dgm:cxn modelId="{C5202EE1-10E9-4076-9D55-9E0CF8B152AF}" srcId="{6A70FD8F-0050-42E3-8B3A-6ED7CFB9852E}" destId="{8DB5D7D5-6A1C-4ABC-8850-759A9D876047}" srcOrd="0" destOrd="0" parTransId="{D8874F40-D7B0-41DE-BB6F-A6014FEAB2D7}" sibTransId="{BD6E0A2E-99C8-4F5A-971A-CD211D1099FF}"/>
    <dgm:cxn modelId="{8FE664D1-0237-4F90-AB92-F4B6C26AD255}" type="presOf" srcId="{6E7B197E-8684-41F4-A7D8-7101553B8F98}" destId="{EAF6002E-6FE1-4319-8E74-3D47CD09F180}" srcOrd="0" destOrd="0" presId="urn:microsoft.com/office/officeart/2016/7/layout/RoundedRectangleTimeline"/>
    <dgm:cxn modelId="{51D108BD-F02D-46EF-A608-F739B6A81BBC}" type="presOf" srcId="{EDC860FC-C606-424F-BF16-7B4CE9846AB7}" destId="{2E638267-DC86-4704-8882-D98B7D203BCF}" srcOrd="0" destOrd="0" presId="urn:microsoft.com/office/officeart/2016/7/layout/RoundedRectangleTimeline"/>
    <dgm:cxn modelId="{84C67813-55CE-4EBC-9032-03BD847DC17E}" type="presOf" srcId="{6A70FD8F-0050-42E3-8B3A-6ED7CFB9852E}" destId="{AB52B3CC-6563-466D-BFC3-9B6B5AFA0881}" srcOrd="0" destOrd="0" presId="urn:microsoft.com/office/officeart/2016/7/layout/RoundedRectangleTimeline"/>
    <dgm:cxn modelId="{F9B2D375-40BE-4E5D-AA88-61805FBFF819}" type="presOf" srcId="{8DB5D7D5-6A1C-4ABC-8850-759A9D876047}" destId="{954381E7-0584-46DD-8108-E9BF4F2B5005}" srcOrd="0" destOrd="0" presId="urn:microsoft.com/office/officeart/2016/7/layout/RoundedRectangleTimeline"/>
    <dgm:cxn modelId="{4717C656-0AF3-4EB0-AEAB-2ED901C9B52D}" srcId="{6A70FD8F-0050-42E3-8B3A-6ED7CFB9852E}" destId="{6E7B197E-8684-41F4-A7D8-7101553B8F98}" srcOrd="6" destOrd="0" parTransId="{17481756-5FBB-43FF-AB06-8E12A44C0773}" sibTransId="{AA036A02-3BD6-46FF-9C5C-68358830ECBF}"/>
    <dgm:cxn modelId="{23ECAC8B-17A4-4883-AA0E-06D66B7E788A}" srcId="{6A70FD8F-0050-42E3-8B3A-6ED7CFB9852E}" destId="{09C152DA-7620-4852-8162-A77EC3609F3F}" srcOrd="3" destOrd="0" parTransId="{9F6D14C0-6C82-4CBD-8D6D-B0E117B6F2ED}" sibTransId="{0AE8D36D-0F0F-4206-AE39-0A2D73987B68}"/>
    <dgm:cxn modelId="{5B7DEA68-42D1-4587-8AA0-2A1850623FBB}" srcId="{6A70FD8F-0050-42E3-8B3A-6ED7CFB9852E}" destId="{EDC860FC-C606-424F-BF16-7B4CE9846AB7}" srcOrd="7" destOrd="0" parTransId="{E78A9473-8363-4883-A24B-2216936A6BAA}" sibTransId="{FDE76622-9FCA-49FF-8D8F-BF7B8316BAC1}"/>
    <dgm:cxn modelId="{76459B4A-BC95-4631-A3CC-1410E80D5DFD}" type="presParOf" srcId="{AB52B3CC-6563-466D-BFC3-9B6B5AFA0881}" destId="{815EDF7B-AC93-4A61-87AA-CAA5D85C31A8}" srcOrd="0" destOrd="0" presId="urn:microsoft.com/office/officeart/2016/7/layout/RoundedRectangleTimeline"/>
    <dgm:cxn modelId="{4238FA88-CE43-4680-BFB0-73DED5612698}" type="presParOf" srcId="{815EDF7B-AC93-4A61-87AA-CAA5D85C31A8}" destId="{954381E7-0584-46DD-8108-E9BF4F2B5005}" srcOrd="0" destOrd="0" presId="urn:microsoft.com/office/officeart/2016/7/layout/RoundedRectangleTimeline"/>
    <dgm:cxn modelId="{6497CE05-0893-4952-B18A-28D71D90B841}" type="presParOf" srcId="{815EDF7B-AC93-4A61-87AA-CAA5D85C31A8}" destId="{5A1B764B-0DC5-47CD-BDEA-9E67799496EC}" srcOrd="1" destOrd="0" presId="urn:microsoft.com/office/officeart/2016/7/layout/RoundedRectangleTimeline"/>
    <dgm:cxn modelId="{CB8BA570-C0D4-4400-BED8-C9BC961A6553}" type="presParOf" srcId="{815EDF7B-AC93-4A61-87AA-CAA5D85C31A8}" destId="{122B38A3-0442-4747-820C-1F37877E2B0E}" srcOrd="2" destOrd="0" presId="urn:microsoft.com/office/officeart/2016/7/layout/RoundedRectangleTimeline"/>
    <dgm:cxn modelId="{82FC1E36-99F3-4E1F-8BD1-229D77A82EB1}" type="presParOf" srcId="{815EDF7B-AC93-4A61-87AA-CAA5D85C31A8}" destId="{A73181F6-69BB-4A47-8277-4671A45AC8C8}" srcOrd="3" destOrd="0" presId="urn:microsoft.com/office/officeart/2016/7/layout/RoundedRectangleTimeline"/>
    <dgm:cxn modelId="{7EAD7967-836C-4AB6-AAA2-ED2EF3F29E78}" type="presParOf" srcId="{815EDF7B-AC93-4A61-87AA-CAA5D85C31A8}" destId="{6E76EADA-5F61-4A59-B2F8-FA10112079FC}" srcOrd="4" destOrd="0" presId="urn:microsoft.com/office/officeart/2016/7/layout/RoundedRectangleTimeline"/>
    <dgm:cxn modelId="{3783DE09-7B3D-423E-960C-ED9DB81E314E}" type="presParOf" srcId="{AB52B3CC-6563-466D-BFC3-9B6B5AFA0881}" destId="{A8189248-0785-43F1-844C-4DE92841F254}" srcOrd="1" destOrd="0" presId="urn:microsoft.com/office/officeart/2016/7/layout/RoundedRectangleTimeline"/>
    <dgm:cxn modelId="{38B07C9C-D21D-4E2B-A78B-C30877B2689A}" type="presParOf" srcId="{AB52B3CC-6563-466D-BFC3-9B6B5AFA0881}" destId="{218D9CD7-D48D-464C-9A1C-0F322EC540B3}" srcOrd="2" destOrd="0" presId="urn:microsoft.com/office/officeart/2016/7/layout/RoundedRectangleTimeline"/>
    <dgm:cxn modelId="{E6790483-7B9E-44FB-9EAE-A282A4B9AB73}" type="presParOf" srcId="{218D9CD7-D48D-464C-9A1C-0F322EC540B3}" destId="{30804A27-188E-4A17-8FFE-97BCCA0597B8}" srcOrd="0" destOrd="0" presId="urn:microsoft.com/office/officeart/2016/7/layout/RoundedRectangleTimeline"/>
    <dgm:cxn modelId="{B31BDB48-FB8E-47F4-8F76-B90009D28A96}" type="presParOf" srcId="{218D9CD7-D48D-464C-9A1C-0F322EC540B3}" destId="{DF65791B-462E-4589-B98D-F60587330CA8}" srcOrd="1" destOrd="0" presId="urn:microsoft.com/office/officeart/2016/7/layout/RoundedRectangleTimeline"/>
    <dgm:cxn modelId="{517AE913-68B2-41AC-BE20-5D4195845D6F}" type="presParOf" srcId="{218D9CD7-D48D-464C-9A1C-0F322EC540B3}" destId="{DBA410EB-5F61-4F46-92D9-C5B0AA59EE15}" srcOrd="2" destOrd="0" presId="urn:microsoft.com/office/officeart/2016/7/layout/RoundedRectangleTimeline"/>
    <dgm:cxn modelId="{0F089045-7542-47F1-8B17-68354869406A}" type="presParOf" srcId="{218D9CD7-D48D-464C-9A1C-0F322EC540B3}" destId="{E1220EDB-B75C-43A5-B862-97E4C09130A7}" srcOrd="3" destOrd="0" presId="urn:microsoft.com/office/officeart/2016/7/layout/RoundedRectangleTimeline"/>
    <dgm:cxn modelId="{79B44ECC-99D2-49DD-9DEE-58B1D2AE6C6C}" type="presParOf" srcId="{218D9CD7-D48D-464C-9A1C-0F322EC540B3}" destId="{D8849157-215F-4E70-9735-315E97B5AC5C}" srcOrd="4" destOrd="0" presId="urn:microsoft.com/office/officeart/2016/7/layout/RoundedRectangleTimeline"/>
    <dgm:cxn modelId="{6930EC12-FB60-44F8-973F-19AC06AA90BB}" type="presParOf" srcId="{AB52B3CC-6563-466D-BFC3-9B6B5AFA0881}" destId="{7C467054-22FE-4C18-9934-29D7168DFF63}" srcOrd="3" destOrd="0" presId="urn:microsoft.com/office/officeart/2016/7/layout/RoundedRectangleTimeline"/>
    <dgm:cxn modelId="{FBFEA1F6-05AB-4D2B-80BC-8D6249A4559C}" type="presParOf" srcId="{AB52B3CC-6563-466D-BFC3-9B6B5AFA0881}" destId="{D5B18042-1F6C-47FA-B31C-22F51B4D4295}" srcOrd="4" destOrd="0" presId="urn:microsoft.com/office/officeart/2016/7/layout/RoundedRectangleTimeline"/>
    <dgm:cxn modelId="{CAB0D8A5-2749-4077-BE13-6D5176A3EFE0}" type="presParOf" srcId="{D5B18042-1F6C-47FA-B31C-22F51B4D4295}" destId="{9CF336EE-4F08-4EAE-907D-653AA4C6B738}" srcOrd="0" destOrd="0" presId="urn:microsoft.com/office/officeart/2016/7/layout/RoundedRectangleTimeline"/>
    <dgm:cxn modelId="{2D983D28-47D6-4C86-9DA3-882FE42F7025}" type="presParOf" srcId="{D5B18042-1F6C-47FA-B31C-22F51B4D4295}" destId="{47AD2F55-55DB-49FB-8A15-04383A4D5BB7}" srcOrd="1" destOrd="0" presId="urn:microsoft.com/office/officeart/2016/7/layout/RoundedRectangleTimeline"/>
    <dgm:cxn modelId="{B7B5D90D-DF98-4C95-B1E5-33326931C37E}" type="presParOf" srcId="{D5B18042-1F6C-47FA-B31C-22F51B4D4295}" destId="{0DC79AF5-CBD5-44D7-977B-850CD1B2EF6E}" srcOrd="2" destOrd="0" presId="urn:microsoft.com/office/officeart/2016/7/layout/RoundedRectangleTimeline"/>
    <dgm:cxn modelId="{6F89D70F-1D5F-4DCC-83D7-89A0EBAB56FA}" type="presParOf" srcId="{D5B18042-1F6C-47FA-B31C-22F51B4D4295}" destId="{01EA805D-5490-4DEE-ABE1-981E70CC654A}" srcOrd="3" destOrd="0" presId="urn:microsoft.com/office/officeart/2016/7/layout/RoundedRectangleTimeline"/>
    <dgm:cxn modelId="{4358747F-EA43-49B4-909C-27E48669CD41}" type="presParOf" srcId="{D5B18042-1F6C-47FA-B31C-22F51B4D4295}" destId="{662AEA25-584B-49B4-B136-9D55A42C7AD2}" srcOrd="4" destOrd="0" presId="urn:microsoft.com/office/officeart/2016/7/layout/RoundedRectangleTimeline"/>
    <dgm:cxn modelId="{20C598E9-3129-42A4-9A97-B21F239388E3}" type="presParOf" srcId="{AB52B3CC-6563-466D-BFC3-9B6B5AFA0881}" destId="{3AC2456F-C46E-404D-8B24-5F099D12DE71}" srcOrd="5" destOrd="0" presId="urn:microsoft.com/office/officeart/2016/7/layout/RoundedRectangleTimeline"/>
    <dgm:cxn modelId="{1F4A4777-E935-453F-A5B9-015C6946FC6A}" type="presParOf" srcId="{AB52B3CC-6563-466D-BFC3-9B6B5AFA0881}" destId="{3E3E944D-A6EC-4962-9AC1-C585A4F97BDA}" srcOrd="6" destOrd="0" presId="urn:microsoft.com/office/officeart/2016/7/layout/RoundedRectangleTimeline"/>
    <dgm:cxn modelId="{94AC8B5D-A9B9-4EF3-AD1C-6024606B5BF8}" type="presParOf" srcId="{3E3E944D-A6EC-4962-9AC1-C585A4F97BDA}" destId="{566B79CB-1A41-4F5C-BF91-58D94BF93913}" srcOrd="0" destOrd="0" presId="urn:microsoft.com/office/officeart/2016/7/layout/RoundedRectangleTimeline"/>
    <dgm:cxn modelId="{A151554E-10B3-429A-9E0D-D40262ED6857}" type="presParOf" srcId="{3E3E944D-A6EC-4962-9AC1-C585A4F97BDA}" destId="{B4723E2A-4FF1-452A-BD25-8EC364F15A6F}" srcOrd="1" destOrd="0" presId="urn:microsoft.com/office/officeart/2016/7/layout/RoundedRectangleTimeline"/>
    <dgm:cxn modelId="{329635D9-081F-4DC9-88AA-E074B7400415}" type="presParOf" srcId="{3E3E944D-A6EC-4962-9AC1-C585A4F97BDA}" destId="{440E9361-37D2-4157-AF38-7B49AD23708B}" srcOrd="2" destOrd="0" presId="urn:microsoft.com/office/officeart/2016/7/layout/RoundedRectangleTimeline"/>
    <dgm:cxn modelId="{0F0D3AEA-9F0C-400E-A955-6CD1F474B6A4}" type="presParOf" srcId="{3E3E944D-A6EC-4962-9AC1-C585A4F97BDA}" destId="{C45E7B63-1C71-483E-A3A8-705CE86D4D8E}" srcOrd="3" destOrd="0" presId="urn:microsoft.com/office/officeart/2016/7/layout/RoundedRectangleTimeline"/>
    <dgm:cxn modelId="{91F0BE33-39D4-4457-A5CC-3F1682DB166D}" type="presParOf" srcId="{3E3E944D-A6EC-4962-9AC1-C585A4F97BDA}" destId="{4174F691-D9D3-451C-9893-D177DC3AED58}" srcOrd="4" destOrd="0" presId="urn:microsoft.com/office/officeart/2016/7/layout/RoundedRectangleTimeline"/>
    <dgm:cxn modelId="{87B2B3BF-1D2E-4F4F-A97E-0B6C9CE64774}" type="presParOf" srcId="{AB52B3CC-6563-466D-BFC3-9B6B5AFA0881}" destId="{555CEC19-C177-403B-8266-12CA7D22D5CF}" srcOrd="7" destOrd="0" presId="urn:microsoft.com/office/officeart/2016/7/layout/RoundedRectangleTimeline"/>
    <dgm:cxn modelId="{924C498C-0F47-4506-AD68-C164B893BCED}" type="presParOf" srcId="{AB52B3CC-6563-466D-BFC3-9B6B5AFA0881}" destId="{3AE28E0A-107C-43BF-8D21-5DC0D589BAD8}" srcOrd="8" destOrd="0" presId="urn:microsoft.com/office/officeart/2016/7/layout/RoundedRectangleTimeline"/>
    <dgm:cxn modelId="{B4166BF0-2F59-4809-8892-47E73FDCC8D5}" type="presParOf" srcId="{3AE28E0A-107C-43BF-8D21-5DC0D589BAD8}" destId="{00AB3B67-1407-45CC-9E6C-C07A9222175F}" srcOrd="0" destOrd="0" presId="urn:microsoft.com/office/officeart/2016/7/layout/RoundedRectangleTimeline"/>
    <dgm:cxn modelId="{4770F0F3-32A7-4D7F-8FAC-01BA6091459A}" type="presParOf" srcId="{3AE28E0A-107C-43BF-8D21-5DC0D589BAD8}" destId="{DF8E83C3-4400-4E57-B02D-72E531653849}" srcOrd="1" destOrd="0" presId="urn:microsoft.com/office/officeart/2016/7/layout/RoundedRectangleTimeline"/>
    <dgm:cxn modelId="{98987C41-F191-4E49-B281-AA29D6516F7C}" type="presParOf" srcId="{3AE28E0A-107C-43BF-8D21-5DC0D589BAD8}" destId="{02B52A3A-67E5-42C7-BA5F-E17829CEBAFD}" srcOrd="2" destOrd="0" presId="urn:microsoft.com/office/officeart/2016/7/layout/RoundedRectangleTimeline"/>
    <dgm:cxn modelId="{22A3FC8A-AC62-4734-B223-EDCF4F014649}" type="presParOf" srcId="{3AE28E0A-107C-43BF-8D21-5DC0D589BAD8}" destId="{1814D8E8-FAD4-433D-B410-C93EA8F16CEE}" srcOrd="3" destOrd="0" presId="urn:microsoft.com/office/officeart/2016/7/layout/RoundedRectangleTimeline"/>
    <dgm:cxn modelId="{CC67BA23-445A-475E-9CA7-10AC535291AD}" type="presParOf" srcId="{3AE28E0A-107C-43BF-8D21-5DC0D589BAD8}" destId="{18C6ECBA-1BA9-4D1A-B903-7A9540B4651C}" srcOrd="4" destOrd="0" presId="urn:microsoft.com/office/officeart/2016/7/layout/RoundedRectangleTimeline"/>
    <dgm:cxn modelId="{16EDD396-8752-45B7-B9CD-EBA1345CB1F2}" type="presParOf" srcId="{AB52B3CC-6563-466D-BFC3-9B6B5AFA0881}" destId="{B6E21895-450C-4FC6-B23A-04DE9DF1C730}" srcOrd="9" destOrd="0" presId="urn:microsoft.com/office/officeart/2016/7/layout/RoundedRectangleTimeline"/>
    <dgm:cxn modelId="{02992573-FED5-48BF-9B94-11EC4541B7FE}" type="presParOf" srcId="{AB52B3CC-6563-466D-BFC3-9B6B5AFA0881}" destId="{E36E892E-9F7F-40E0-A6C7-2F776EDF95A3}" srcOrd="10" destOrd="0" presId="urn:microsoft.com/office/officeart/2016/7/layout/RoundedRectangleTimeline"/>
    <dgm:cxn modelId="{F2E52C42-0E15-4C41-BCD6-88090FF586F9}" type="presParOf" srcId="{E36E892E-9F7F-40E0-A6C7-2F776EDF95A3}" destId="{A2E14091-C401-4A22-8803-D4ECF23AC265}" srcOrd="0" destOrd="0" presId="urn:microsoft.com/office/officeart/2016/7/layout/RoundedRectangleTimeline"/>
    <dgm:cxn modelId="{D7BEED1A-441E-4D94-9B57-235F79B128EE}" type="presParOf" srcId="{E36E892E-9F7F-40E0-A6C7-2F776EDF95A3}" destId="{BD5326F3-69BF-4C38-9BF0-FAA2C2DA4C77}" srcOrd="1" destOrd="0" presId="urn:microsoft.com/office/officeart/2016/7/layout/RoundedRectangleTimeline"/>
    <dgm:cxn modelId="{05BC75E0-6528-4D5C-83E0-B47CC26D4E6D}" type="presParOf" srcId="{E36E892E-9F7F-40E0-A6C7-2F776EDF95A3}" destId="{C6263CBD-136A-48D3-9005-65408AE3B54C}" srcOrd="2" destOrd="0" presId="urn:microsoft.com/office/officeart/2016/7/layout/RoundedRectangleTimeline"/>
    <dgm:cxn modelId="{761410BB-07BA-4147-B6C6-E5C64E66DACB}" type="presParOf" srcId="{E36E892E-9F7F-40E0-A6C7-2F776EDF95A3}" destId="{118C054D-DBD2-4967-840D-2D643B871FF4}" srcOrd="3" destOrd="0" presId="urn:microsoft.com/office/officeart/2016/7/layout/RoundedRectangleTimeline"/>
    <dgm:cxn modelId="{28880617-0C4C-4D89-9173-E2FE1503C638}" type="presParOf" srcId="{E36E892E-9F7F-40E0-A6C7-2F776EDF95A3}" destId="{C8F89B5D-61FD-4F86-985F-B7D1666532C6}" srcOrd="4" destOrd="0" presId="urn:microsoft.com/office/officeart/2016/7/layout/RoundedRectangleTimeline"/>
    <dgm:cxn modelId="{223B53FD-8BC0-4EE2-8EA7-3C436BB2719D}" type="presParOf" srcId="{AB52B3CC-6563-466D-BFC3-9B6B5AFA0881}" destId="{44750D00-87C6-4068-A71F-1446C7FE8C9C}" srcOrd="11" destOrd="0" presId="urn:microsoft.com/office/officeart/2016/7/layout/RoundedRectangleTimeline"/>
    <dgm:cxn modelId="{3F82C3C1-0D35-46C6-92BA-3611506513A0}" type="presParOf" srcId="{AB52B3CC-6563-466D-BFC3-9B6B5AFA0881}" destId="{C63FFA74-D335-4DAF-AD62-B941C3C3832D}" srcOrd="12" destOrd="0" presId="urn:microsoft.com/office/officeart/2016/7/layout/RoundedRectangleTimeline"/>
    <dgm:cxn modelId="{1A2601EC-A408-44D3-BB0B-CE575D9DD248}" type="presParOf" srcId="{C63FFA74-D335-4DAF-AD62-B941C3C3832D}" destId="{EAF6002E-6FE1-4319-8E74-3D47CD09F180}" srcOrd="0" destOrd="0" presId="urn:microsoft.com/office/officeart/2016/7/layout/RoundedRectangleTimeline"/>
    <dgm:cxn modelId="{69F80ECC-DD48-4DD9-BE6C-2F70F1A7FF26}" type="presParOf" srcId="{C63FFA74-D335-4DAF-AD62-B941C3C3832D}" destId="{440F9818-0323-4CEA-85DA-1AF4B957F582}" srcOrd="1" destOrd="0" presId="urn:microsoft.com/office/officeart/2016/7/layout/RoundedRectangleTimeline"/>
    <dgm:cxn modelId="{5E21471B-C0E2-4A05-8335-E62617146635}" type="presParOf" srcId="{C63FFA74-D335-4DAF-AD62-B941C3C3832D}" destId="{22932F59-0BE0-483A-9FE7-BA064D2916BC}" srcOrd="2" destOrd="0" presId="urn:microsoft.com/office/officeart/2016/7/layout/RoundedRectangleTimeline"/>
    <dgm:cxn modelId="{9EDD1E73-7E5E-460C-850D-26B0BE44BA99}" type="presParOf" srcId="{C63FFA74-D335-4DAF-AD62-B941C3C3832D}" destId="{B6E2A4A2-55DD-4D13-A569-27250483A984}" srcOrd="3" destOrd="0" presId="urn:microsoft.com/office/officeart/2016/7/layout/RoundedRectangleTimeline"/>
    <dgm:cxn modelId="{781B073E-42D6-4FCF-8C97-800788574178}" type="presParOf" srcId="{C63FFA74-D335-4DAF-AD62-B941C3C3832D}" destId="{8F902856-8339-43C2-8CCB-E002BC6B3D09}" srcOrd="4" destOrd="0" presId="urn:microsoft.com/office/officeart/2016/7/layout/RoundedRectangleTimeline"/>
    <dgm:cxn modelId="{8776ADF0-F9BD-4FFE-BF9C-4334471ADE0E}" type="presParOf" srcId="{AB52B3CC-6563-466D-BFC3-9B6B5AFA0881}" destId="{65683239-A48F-4646-BBBA-9167E20C34CD}" srcOrd="13" destOrd="0" presId="urn:microsoft.com/office/officeart/2016/7/layout/RoundedRectangleTimeline"/>
    <dgm:cxn modelId="{74CCF861-E2E5-4CF1-ACBF-C9EB24F07960}" type="presParOf" srcId="{AB52B3CC-6563-466D-BFC3-9B6B5AFA0881}" destId="{978DBD8D-EF68-41DC-AEDB-07EEAED1AA52}" srcOrd="14" destOrd="0" presId="urn:microsoft.com/office/officeart/2016/7/layout/RoundedRectangleTimeline"/>
    <dgm:cxn modelId="{A1133881-1770-442E-86BE-4879CBFA8B0C}" type="presParOf" srcId="{978DBD8D-EF68-41DC-AEDB-07EEAED1AA52}" destId="{2E638267-DC86-4704-8882-D98B7D203BCF}" srcOrd="0" destOrd="0" presId="urn:microsoft.com/office/officeart/2016/7/layout/RoundedRectangleTimeline"/>
    <dgm:cxn modelId="{90E57E75-6278-45E3-BE84-5154E9C5CC0A}" type="presParOf" srcId="{978DBD8D-EF68-41DC-AEDB-07EEAED1AA52}" destId="{10C25B95-688B-4228-8BD3-999F9A831BC7}" srcOrd="1" destOrd="0" presId="urn:microsoft.com/office/officeart/2016/7/layout/RoundedRectangleTimeline"/>
    <dgm:cxn modelId="{B683B635-067F-42AB-B790-A2A82190EBA6}" type="presParOf" srcId="{978DBD8D-EF68-41DC-AEDB-07EEAED1AA52}" destId="{D7DC9950-D23C-449F-A996-650D9D7F3E3E}" srcOrd="2" destOrd="0" presId="urn:microsoft.com/office/officeart/2016/7/layout/RoundedRectangleTimeline"/>
    <dgm:cxn modelId="{37BCFFAC-4AA8-4DEA-9537-3A72E91F2AA1}" type="presParOf" srcId="{978DBD8D-EF68-41DC-AEDB-07EEAED1AA52}" destId="{C2750B5D-D395-4754-BE92-3D743D9055BD}" srcOrd="3" destOrd="0" presId="urn:microsoft.com/office/officeart/2016/7/layout/RoundedRectangleTimeline"/>
    <dgm:cxn modelId="{A5847ED2-557B-474E-89FD-A62325BAFA9E}" type="presParOf" srcId="{978DBD8D-EF68-41DC-AEDB-07EEAED1AA52}" destId="{20C34A24-F95B-4E50-94DE-0968FB6C4ABC}" srcOrd="4" destOrd="0" presId="urn:microsoft.com/office/officeart/2016/7/layout/RoundedRectangle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381E7-0584-46DD-8108-E9BF4F2B5005}">
      <dsp:nvSpPr>
        <dsp:cNvPr id="0" name=""/>
        <dsp:cNvSpPr/>
      </dsp:nvSpPr>
      <dsp:spPr>
        <a:xfrm rot="16200000">
          <a:off x="882797" y="1181109"/>
          <a:ext cx="363378" cy="1271567"/>
        </a:xfrm>
        <a:prstGeom prst="round2SameRect">
          <a:avLst/>
        </a:prstGeom>
        <a:solidFill>
          <a:schemeClr val="accent1">
            <a:shade val="80000"/>
            <a:hueOff val="0"/>
            <a:satOff val="0"/>
            <a:lumOff val="0"/>
            <a:alphaOff val="0"/>
          </a:schemeClr>
        </a:solidFill>
        <a:ln w="22225" cap="rnd" cmpd="sng" algn="ctr">
          <a:solidFill>
            <a:schemeClr val="accent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lvl="0" algn="ctr" defTabSz="488950">
            <a:lnSpc>
              <a:spcPct val="90000"/>
            </a:lnSpc>
            <a:spcBef>
              <a:spcPct val="0"/>
            </a:spcBef>
            <a:spcAft>
              <a:spcPct val="35000"/>
            </a:spcAft>
          </a:pPr>
          <a:r>
            <a:rPr lang="en-US" sz="1100" kern="1200" dirty="0">
              <a:solidFill>
                <a:schemeClr val="tx1"/>
              </a:solidFill>
            </a:rPr>
            <a:t>2004</a:t>
          </a:r>
        </a:p>
      </dsp:txBody>
      <dsp:txXfrm rot="5400000">
        <a:off x="446442" y="1652943"/>
        <a:ext cx="1253828" cy="327900"/>
      </dsp:txXfrm>
    </dsp:sp>
    <dsp:sp modelId="{5A1B764B-0DC5-47CD-BDEA-9E67799496EC}">
      <dsp:nvSpPr>
        <dsp:cNvPr id="0" name=""/>
        <dsp:cNvSpPr/>
      </dsp:nvSpPr>
      <dsp:spPr>
        <a:xfrm>
          <a:off x="4847" y="0"/>
          <a:ext cx="2119279" cy="12718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106680" numCol="1" spcCol="1270" anchor="b" anchorCtr="1">
          <a:noAutofit/>
        </a:bodyPr>
        <a:lstStyle/>
        <a:p>
          <a:pPr marL="0" lvl="0" algn="ctr" defTabSz="622300">
            <a:lnSpc>
              <a:spcPct val="90000"/>
            </a:lnSpc>
            <a:spcBef>
              <a:spcPct val="0"/>
            </a:spcBef>
            <a:spcAft>
              <a:spcPct val="35000"/>
            </a:spcAft>
            <a:buNone/>
          </a:pPr>
          <a:endParaRPr lang="lo-LA" sz="14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p>
          <a:pPr marL="0" lvl="0" algn="ctr" defTabSz="622300">
            <a:lnSpc>
              <a:spcPct val="90000"/>
            </a:lnSpc>
            <a:spcBef>
              <a:spcPct val="0"/>
            </a:spcBef>
            <a:spcAft>
              <a:spcPct val="35000"/>
            </a:spcAft>
            <a:buNone/>
          </a:pPr>
          <a:endParaRPr lang="lo-LA" sz="14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p>
          <a:pPr marL="0" lvl="0" algn="ctr" defTabSz="622300">
            <a:lnSpc>
              <a:spcPct val="90000"/>
            </a:lnSpc>
            <a:spcBef>
              <a:spcPct val="0"/>
            </a:spcBef>
            <a:spcAft>
              <a:spcPct val="35000"/>
            </a:spcAft>
            <a:buNone/>
          </a:pPr>
          <a:endParaRPr lang="lo-LA" sz="14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p>
          <a:pPr marL="0" marR="0" lvl="0" indent="0" algn="ctr" defTabSz="914400" eaLnBrk="1" fontAlgn="auto" latinLnBrk="0" hangingPunct="1">
            <a:lnSpc>
              <a:spcPct val="100000"/>
            </a:lnSpc>
            <a:spcBef>
              <a:spcPct val="0"/>
            </a:spcBef>
            <a:spcAft>
              <a:spcPts val="0"/>
            </a:spcAft>
            <a:buClrTx/>
            <a:buSzTx/>
            <a:buFontTx/>
            <a:buNone/>
            <a:tabLst/>
            <a:defRPr/>
          </a:pPr>
          <a:r>
            <a:rPr lang="lo-LA" sz="16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ດຣ ວັນມະນີ ຈັນຊົມພູ</a:t>
          </a:r>
        </a:p>
        <a:p>
          <a:pPr marL="0" marR="0" lvl="0" indent="0" algn="ctr" defTabSz="914400" eaLnBrk="1" fontAlgn="auto" latinLnBrk="0" hangingPunct="1">
            <a:lnSpc>
              <a:spcPct val="100000"/>
            </a:lnSpc>
            <a:spcBef>
              <a:spcPct val="0"/>
            </a:spcBef>
            <a:spcAft>
              <a:spcPts val="0"/>
            </a:spcAft>
            <a:buClrTx/>
            <a:buSzTx/>
            <a:buFontTx/>
            <a:buNone/>
            <a:tabLst/>
            <a:defRPr/>
          </a:pPr>
          <a:r>
            <a:rPr lang="en-US" sz="16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lo-LA" sz="16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ເລີ້ມພາລະກິດ</a:t>
          </a:r>
          <a:r>
            <a:rPr lang="en-US" sz="14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lo-LA" sz="1400" kern="1200" dirty="0">
              <a:solidFill>
                <a:srgbClr val="00B050"/>
              </a:solidFill>
              <a:latin typeface="Phetsarath OT" panose="02000500000000000001" pitchFamily="2" charset="2"/>
              <a:ea typeface="Phetsarath OT" panose="02000500000000000001" pitchFamily="2" charset="2"/>
              <a:cs typeface="Phetsarath OT" panose="02000500000000000001" pitchFamily="2" charset="2"/>
            </a:rPr>
            <a:t>ສ້າງຫ້ອງການພາກສະໜາມ ສະຫະພັນວາງແຜນຄອບຄົວສາກົນ</a:t>
          </a:r>
          <a:endParaRPr lang="en-US" sz="1400" kern="1200" dirty="0">
            <a:solidFill>
              <a:srgbClr val="00B050"/>
            </a:solidFill>
            <a:latin typeface="Phetsarath OT" panose="02000500000000000001" pitchFamily="2" charset="2"/>
            <a:ea typeface="Phetsarath OT" panose="02000500000000000001" pitchFamily="2" charset="2"/>
            <a:cs typeface="Phetsarath OT" panose="02000500000000000001" pitchFamily="2" charset="2"/>
          </a:endParaRPr>
        </a:p>
      </dsp:txBody>
      <dsp:txXfrm>
        <a:off x="4847" y="0"/>
        <a:ext cx="2119279" cy="1271825"/>
      </dsp:txXfrm>
    </dsp:sp>
    <dsp:sp modelId="{122B38A3-0442-4747-820C-1F37877E2B0E}">
      <dsp:nvSpPr>
        <dsp:cNvPr id="0" name=""/>
        <dsp:cNvSpPr/>
      </dsp:nvSpPr>
      <dsp:spPr>
        <a:xfrm>
          <a:off x="1064487" y="1344501"/>
          <a:ext cx="0" cy="290702"/>
        </a:xfrm>
        <a:prstGeom prst="line">
          <a:avLst/>
        </a:prstGeom>
        <a:noFill/>
        <a:ln w="12700" cap="rnd" cmpd="sng" algn="ctr">
          <a:solidFill>
            <a:schemeClr val="accent1">
              <a:shade val="90000"/>
              <a:hueOff val="93466"/>
              <a:satOff val="1924"/>
              <a:lumOff val="8231"/>
              <a:alphaOff val="0"/>
            </a:schemeClr>
          </a:solidFill>
          <a:prstDash val="dash"/>
        </a:ln>
        <a:effectLst/>
      </dsp:spPr>
      <dsp:style>
        <a:lnRef idx="1">
          <a:scrgbClr r="0" g="0" b="0"/>
        </a:lnRef>
        <a:fillRef idx="0">
          <a:scrgbClr r="0" g="0" b="0"/>
        </a:fillRef>
        <a:effectRef idx="0">
          <a:scrgbClr r="0" g="0" b="0"/>
        </a:effectRef>
        <a:fontRef idx="minor"/>
      </dsp:style>
    </dsp:sp>
    <dsp:sp modelId="{A73181F6-69BB-4A47-8277-4671A45AC8C8}">
      <dsp:nvSpPr>
        <dsp:cNvPr id="0" name=""/>
        <dsp:cNvSpPr/>
      </dsp:nvSpPr>
      <dsp:spPr>
        <a:xfrm>
          <a:off x="1028149" y="1271825"/>
          <a:ext cx="72675" cy="72675"/>
        </a:xfrm>
        <a:prstGeom prst="ellipse">
          <a:avLst/>
        </a:prstGeom>
        <a:solidFill>
          <a:schemeClr val="accent1">
            <a:shade val="80000"/>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804A27-188E-4A17-8FFE-97BCCA0597B8}">
      <dsp:nvSpPr>
        <dsp:cNvPr id="0" name=""/>
        <dsp:cNvSpPr/>
      </dsp:nvSpPr>
      <dsp:spPr>
        <a:xfrm>
          <a:off x="1700271" y="1635204"/>
          <a:ext cx="1271567" cy="363378"/>
        </a:xfrm>
        <a:prstGeom prst="rect">
          <a:avLst/>
        </a:prstGeom>
        <a:solidFill>
          <a:schemeClr val="accent1">
            <a:shade val="80000"/>
            <a:hueOff val="63742"/>
            <a:satOff val="-1294"/>
            <a:lumOff val="4382"/>
            <a:alphaOff val="0"/>
          </a:schemeClr>
        </a:solidFill>
        <a:ln w="22225" cap="rnd" cmpd="sng" algn="ctr">
          <a:solidFill>
            <a:schemeClr val="accent1">
              <a:shade val="80000"/>
              <a:hueOff val="63742"/>
              <a:satOff val="-1294"/>
              <a:lumOff val="438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lvl="0" algn="ctr" defTabSz="488950">
            <a:lnSpc>
              <a:spcPct val="90000"/>
            </a:lnSpc>
            <a:spcBef>
              <a:spcPct val="0"/>
            </a:spcBef>
            <a:spcAft>
              <a:spcPct val="35000"/>
            </a:spcAft>
          </a:pPr>
          <a:r>
            <a:rPr lang="en-US" sz="1100" kern="1200" dirty="0">
              <a:solidFill>
                <a:schemeClr val="tx1"/>
              </a:solidFill>
            </a:rPr>
            <a:t>20</a:t>
          </a:r>
          <a:r>
            <a:rPr lang="lo-LA" sz="1100" kern="1200" dirty="0">
              <a:solidFill>
                <a:schemeClr val="tx1"/>
              </a:solidFill>
            </a:rPr>
            <a:t>05</a:t>
          </a:r>
          <a:endParaRPr lang="en-US" sz="1100" kern="1200" dirty="0">
            <a:solidFill>
              <a:schemeClr val="tx1"/>
            </a:solidFill>
          </a:endParaRPr>
        </a:p>
      </dsp:txBody>
      <dsp:txXfrm>
        <a:off x="1700271" y="1635204"/>
        <a:ext cx="1271567" cy="363378"/>
      </dsp:txXfrm>
    </dsp:sp>
    <dsp:sp modelId="{DF65791B-462E-4589-B98D-F60587330CA8}">
      <dsp:nvSpPr>
        <dsp:cNvPr id="0" name=""/>
        <dsp:cNvSpPr/>
      </dsp:nvSpPr>
      <dsp:spPr>
        <a:xfrm>
          <a:off x="1276415" y="2361961"/>
          <a:ext cx="2119279" cy="1271825"/>
        </a:xfrm>
        <a:prstGeom prst="rect">
          <a:avLst/>
        </a:prstGeom>
        <a:noFill/>
        <a:ln>
          <a:noFill/>
        </a:ln>
        <a:effectLst/>
      </dsp:spPr>
      <dsp:style>
        <a:lnRef idx="0">
          <a:scrgbClr r="0" g="0" b="0"/>
        </a:lnRef>
        <a:fillRef idx="0">
          <a:scrgbClr r="0" g="0" b="0"/>
        </a:fillRef>
        <a:effectRef idx="0">
          <a:scrgbClr r="0" g="0" b="0"/>
        </a:effectRef>
        <a:fontRef idx="minor"/>
      </dsp:style>
    </dsp:sp>
    <dsp:sp modelId="{DBA410EB-5F61-4F46-92D9-C5B0AA59EE15}">
      <dsp:nvSpPr>
        <dsp:cNvPr id="0" name=""/>
        <dsp:cNvSpPr/>
      </dsp:nvSpPr>
      <dsp:spPr>
        <a:xfrm>
          <a:off x="2336055" y="1998582"/>
          <a:ext cx="0" cy="290702"/>
        </a:xfrm>
        <a:prstGeom prst="line">
          <a:avLst/>
        </a:prstGeom>
        <a:noFill/>
        <a:ln w="12700" cap="rnd" cmpd="sng" algn="ctr">
          <a:solidFill>
            <a:schemeClr val="accent1">
              <a:shade val="90000"/>
              <a:hueOff val="140199"/>
              <a:satOff val="2886"/>
              <a:lumOff val="12346"/>
              <a:alphaOff val="0"/>
            </a:schemeClr>
          </a:solidFill>
          <a:prstDash val="dash"/>
        </a:ln>
        <a:effectLst/>
      </dsp:spPr>
      <dsp:style>
        <a:lnRef idx="1">
          <a:scrgbClr r="0" g="0" b="0"/>
        </a:lnRef>
        <a:fillRef idx="0">
          <a:scrgbClr r="0" g="0" b="0"/>
        </a:fillRef>
        <a:effectRef idx="0">
          <a:scrgbClr r="0" g="0" b="0"/>
        </a:effectRef>
        <a:fontRef idx="minor"/>
      </dsp:style>
    </dsp:sp>
    <dsp:sp modelId="{E1220EDB-B75C-43A5-B862-97E4C09130A7}">
      <dsp:nvSpPr>
        <dsp:cNvPr id="0" name=""/>
        <dsp:cNvSpPr/>
      </dsp:nvSpPr>
      <dsp:spPr>
        <a:xfrm>
          <a:off x="2299717" y="2289285"/>
          <a:ext cx="72675" cy="72675"/>
        </a:xfrm>
        <a:prstGeom prst="ellipse">
          <a:avLst/>
        </a:prstGeom>
        <a:solidFill>
          <a:schemeClr val="accent1">
            <a:shade val="80000"/>
            <a:hueOff val="63742"/>
            <a:satOff val="-1294"/>
            <a:lumOff val="438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F336EE-4F08-4EAE-907D-653AA4C6B738}">
      <dsp:nvSpPr>
        <dsp:cNvPr id="0" name=""/>
        <dsp:cNvSpPr/>
      </dsp:nvSpPr>
      <dsp:spPr>
        <a:xfrm>
          <a:off x="2971839" y="1635204"/>
          <a:ext cx="1271567" cy="363378"/>
        </a:xfrm>
        <a:prstGeom prst="rect">
          <a:avLst/>
        </a:prstGeom>
        <a:solidFill>
          <a:schemeClr val="accent1">
            <a:shade val="80000"/>
            <a:hueOff val="127483"/>
            <a:satOff val="-2588"/>
            <a:lumOff val="8765"/>
            <a:alphaOff val="0"/>
          </a:schemeClr>
        </a:solidFill>
        <a:ln w="22225" cap="rnd" cmpd="sng" algn="ctr">
          <a:solidFill>
            <a:schemeClr val="accent1">
              <a:shade val="80000"/>
              <a:hueOff val="127483"/>
              <a:satOff val="-2588"/>
              <a:lumOff val="876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lvl="0" algn="ctr" defTabSz="488950">
            <a:lnSpc>
              <a:spcPct val="90000"/>
            </a:lnSpc>
            <a:spcBef>
              <a:spcPct val="0"/>
            </a:spcBef>
            <a:spcAft>
              <a:spcPct val="35000"/>
            </a:spcAft>
          </a:pPr>
          <a:r>
            <a:rPr lang="en-US" sz="1100" kern="1200" dirty="0">
              <a:solidFill>
                <a:schemeClr val="tx1"/>
              </a:solidFill>
            </a:rPr>
            <a:t>20</a:t>
          </a:r>
          <a:r>
            <a:rPr lang="lo-LA" sz="1100" kern="1200" dirty="0">
              <a:solidFill>
                <a:schemeClr val="tx1"/>
              </a:solidFill>
            </a:rPr>
            <a:t>09</a:t>
          </a:r>
          <a:endParaRPr lang="en-US" sz="1100" kern="1200" dirty="0">
            <a:solidFill>
              <a:schemeClr val="tx1"/>
            </a:solidFill>
          </a:endParaRPr>
        </a:p>
      </dsp:txBody>
      <dsp:txXfrm>
        <a:off x="2971839" y="1635204"/>
        <a:ext cx="1271567" cy="363378"/>
      </dsp:txXfrm>
    </dsp:sp>
    <dsp:sp modelId="{47AD2F55-55DB-49FB-8A15-04383A4D5BB7}">
      <dsp:nvSpPr>
        <dsp:cNvPr id="0" name=""/>
        <dsp:cNvSpPr/>
      </dsp:nvSpPr>
      <dsp:spPr>
        <a:xfrm>
          <a:off x="2547983" y="0"/>
          <a:ext cx="2119279" cy="1271825"/>
        </a:xfrm>
        <a:prstGeom prst="rect">
          <a:avLst/>
        </a:prstGeom>
        <a:noFill/>
        <a:ln>
          <a:noFill/>
        </a:ln>
        <a:effectLst/>
      </dsp:spPr>
      <dsp:style>
        <a:lnRef idx="0">
          <a:scrgbClr r="0" g="0" b="0"/>
        </a:lnRef>
        <a:fillRef idx="0">
          <a:scrgbClr r="0" g="0" b="0"/>
        </a:fillRef>
        <a:effectRef idx="0">
          <a:scrgbClr r="0" g="0" b="0"/>
        </a:effectRef>
        <a:fontRef idx="minor"/>
      </dsp:style>
    </dsp:sp>
    <dsp:sp modelId="{0DC79AF5-CBD5-44D7-977B-850CD1B2EF6E}">
      <dsp:nvSpPr>
        <dsp:cNvPr id="0" name=""/>
        <dsp:cNvSpPr/>
      </dsp:nvSpPr>
      <dsp:spPr>
        <a:xfrm>
          <a:off x="3607623" y="1344501"/>
          <a:ext cx="0" cy="290702"/>
        </a:xfrm>
        <a:prstGeom prst="line">
          <a:avLst/>
        </a:prstGeom>
        <a:noFill/>
        <a:ln w="12700" cap="rnd" cmpd="sng" algn="ctr">
          <a:solidFill>
            <a:schemeClr val="accent1">
              <a:shade val="90000"/>
              <a:hueOff val="127489"/>
              <a:satOff val="-2458"/>
              <a:lumOff val="8035"/>
              <a:alphaOff val="0"/>
            </a:schemeClr>
          </a:solidFill>
          <a:prstDash val="dash"/>
        </a:ln>
        <a:effectLst/>
      </dsp:spPr>
      <dsp:style>
        <a:lnRef idx="1">
          <a:scrgbClr r="0" g="0" b="0"/>
        </a:lnRef>
        <a:fillRef idx="0">
          <a:scrgbClr r="0" g="0" b="0"/>
        </a:fillRef>
        <a:effectRef idx="0">
          <a:scrgbClr r="0" g="0" b="0"/>
        </a:effectRef>
        <a:fontRef idx="minor"/>
      </dsp:style>
    </dsp:sp>
    <dsp:sp modelId="{01EA805D-5490-4DEE-ABE1-981E70CC654A}">
      <dsp:nvSpPr>
        <dsp:cNvPr id="0" name=""/>
        <dsp:cNvSpPr/>
      </dsp:nvSpPr>
      <dsp:spPr>
        <a:xfrm>
          <a:off x="3571285" y="1271825"/>
          <a:ext cx="72675" cy="72675"/>
        </a:xfrm>
        <a:prstGeom prst="ellipse">
          <a:avLst/>
        </a:prstGeom>
        <a:solidFill>
          <a:schemeClr val="accent1">
            <a:shade val="80000"/>
            <a:hueOff val="127483"/>
            <a:satOff val="-2588"/>
            <a:lumOff val="876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6B79CB-1A41-4F5C-BF91-58D94BF93913}">
      <dsp:nvSpPr>
        <dsp:cNvPr id="0" name=""/>
        <dsp:cNvSpPr/>
      </dsp:nvSpPr>
      <dsp:spPr>
        <a:xfrm>
          <a:off x="4243407" y="1628071"/>
          <a:ext cx="1271567" cy="363378"/>
        </a:xfrm>
        <a:prstGeom prst="rect">
          <a:avLst/>
        </a:prstGeom>
        <a:solidFill>
          <a:schemeClr val="accent1">
            <a:shade val="80000"/>
            <a:hueOff val="191225"/>
            <a:satOff val="-3882"/>
            <a:lumOff val="13147"/>
            <a:alphaOff val="0"/>
          </a:schemeClr>
        </a:solidFill>
        <a:ln w="22225" cap="rnd" cmpd="sng" algn="ctr">
          <a:solidFill>
            <a:schemeClr val="accent1">
              <a:shade val="80000"/>
              <a:hueOff val="191225"/>
              <a:satOff val="-3882"/>
              <a:lumOff val="131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lvl="0" algn="ctr" defTabSz="488950">
            <a:lnSpc>
              <a:spcPct val="90000"/>
            </a:lnSpc>
            <a:spcBef>
              <a:spcPct val="0"/>
            </a:spcBef>
            <a:spcAft>
              <a:spcPct val="35000"/>
            </a:spcAft>
          </a:pPr>
          <a:r>
            <a:rPr lang="en-US" sz="1100" kern="1200" dirty="0">
              <a:solidFill>
                <a:schemeClr val="tx1"/>
              </a:solidFill>
            </a:rPr>
            <a:t>20</a:t>
          </a:r>
          <a:r>
            <a:rPr lang="lo-LA" sz="1100" kern="1200" dirty="0">
              <a:solidFill>
                <a:schemeClr val="tx1"/>
              </a:solidFill>
            </a:rPr>
            <a:t>11</a:t>
          </a:r>
          <a:endParaRPr lang="en-US" sz="1100" kern="1200" dirty="0">
            <a:solidFill>
              <a:schemeClr val="tx1"/>
            </a:solidFill>
          </a:endParaRPr>
        </a:p>
      </dsp:txBody>
      <dsp:txXfrm>
        <a:off x="4243407" y="1628071"/>
        <a:ext cx="1271567" cy="363378"/>
      </dsp:txXfrm>
    </dsp:sp>
    <dsp:sp modelId="{B4723E2A-4FF1-452A-BD25-8EC364F15A6F}">
      <dsp:nvSpPr>
        <dsp:cNvPr id="0" name=""/>
        <dsp:cNvSpPr/>
      </dsp:nvSpPr>
      <dsp:spPr>
        <a:xfrm>
          <a:off x="4331611" y="2285833"/>
          <a:ext cx="990212" cy="708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21920" rIns="0" bIns="0" numCol="1" spcCol="1270" anchor="t" anchorCtr="1">
          <a:noAutofit/>
        </a:bodyPr>
        <a:lstStyle/>
        <a:p>
          <a:pPr lvl="0" algn="ctr" defTabSz="711200">
            <a:lnSpc>
              <a:spcPct val="90000"/>
            </a:lnSpc>
            <a:spcBef>
              <a:spcPct val="0"/>
            </a:spcBef>
            <a:spcAft>
              <a:spcPct val="35000"/>
            </a:spcAft>
          </a:pPr>
          <a:r>
            <a:rPr lang="lo-LA" sz="16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ດໍາເນີນການ ເພື່ອສ້າງ ສສສຄໃຫມ່</a:t>
          </a:r>
          <a:endParaRPr lang="en-US" sz="16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dsp:txBody>
      <dsp:txXfrm>
        <a:off x="4331611" y="2285833"/>
        <a:ext cx="990212" cy="708877"/>
      </dsp:txXfrm>
    </dsp:sp>
    <dsp:sp modelId="{440E9361-37D2-4157-AF38-7B49AD23708B}">
      <dsp:nvSpPr>
        <dsp:cNvPr id="0" name=""/>
        <dsp:cNvSpPr/>
      </dsp:nvSpPr>
      <dsp:spPr>
        <a:xfrm>
          <a:off x="4879191" y="2139319"/>
          <a:ext cx="0" cy="290702"/>
        </a:xfrm>
        <a:prstGeom prst="line">
          <a:avLst/>
        </a:prstGeom>
        <a:noFill/>
        <a:ln w="12700" cap="rnd" cmpd="sng" algn="ctr">
          <a:solidFill>
            <a:schemeClr val="accent1">
              <a:shade val="90000"/>
              <a:hueOff val="186931"/>
              <a:satOff val="3848"/>
              <a:lumOff val="16461"/>
              <a:alphaOff val="0"/>
            </a:schemeClr>
          </a:solidFill>
          <a:prstDash val="dash"/>
        </a:ln>
        <a:effectLst/>
      </dsp:spPr>
      <dsp:style>
        <a:lnRef idx="1">
          <a:scrgbClr r="0" g="0" b="0"/>
        </a:lnRef>
        <a:fillRef idx="0">
          <a:scrgbClr r="0" g="0" b="0"/>
        </a:fillRef>
        <a:effectRef idx="0">
          <a:scrgbClr r="0" g="0" b="0"/>
        </a:effectRef>
        <a:fontRef idx="minor"/>
      </dsp:style>
    </dsp:sp>
    <dsp:sp modelId="{C45E7B63-1C71-483E-A3A8-705CE86D4D8E}">
      <dsp:nvSpPr>
        <dsp:cNvPr id="0" name=""/>
        <dsp:cNvSpPr/>
      </dsp:nvSpPr>
      <dsp:spPr>
        <a:xfrm>
          <a:off x="4842853" y="2430022"/>
          <a:ext cx="72675" cy="72675"/>
        </a:xfrm>
        <a:prstGeom prst="ellipse">
          <a:avLst/>
        </a:prstGeom>
        <a:solidFill>
          <a:schemeClr val="accent1">
            <a:shade val="80000"/>
            <a:hueOff val="191225"/>
            <a:satOff val="-3882"/>
            <a:lumOff val="1314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AB3B67-1407-45CC-9E6C-C07A9222175F}">
      <dsp:nvSpPr>
        <dsp:cNvPr id="0" name=""/>
        <dsp:cNvSpPr/>
      </dsp:nvSpPr>
      <dsp:spPr>
        <a:xfrm>
          <a:off x="5514975" y="1635204"/>
          <a:ext cx="1271567" cy="363378"/>
        </a:xfrm>
        <a:prstGeom prst="rect">
          <a:avLst/>
        </a:prstGeom>
        <a:solidFill>
          <a:schemeClr val="accent1">
            <a:shade val="80000"/>
            <a:hueOff val="254967"/>
            <a:satOff val="-5176"/>
            <a:lumOff val="17530"/>
            <a:alphaOff val="0"/>
          </a:schemeClr>
        </a:solidFill>
        <a:ln w="22225" cap="rnd" cmpd="sng" algn="ctr">
          <a:solidFill>
            <a:schemeClr val="accent1">
              <a:shade val="80000"/>
              <a:hueOff val="254967"/>
              <a:satOff val="-5176"/>
              <a:lumOff val="1753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lvl="0" algn="ctr" defTabSz="488950">
            <a:lnSpc>
              <a:spcPct val="90000"/>
            </a:lnSpc>
            <a:spcBef>
              <a:spcPct val="0"/>
            </a:spcBef>
            <a:spcAft>
              <a:spcPct val="35000"/>
            </a:spcAft>
          </a:pPr>
          <a:r>
            <a:rPr lang="en-US" sz="1100" kern="1200" dirty="0">
              <a:solidFill>
                <a:schemeClr val="tx1"/>
              </a:solidFill>
            </a:rPr>
            <a:t>2012</a:t>
          </a:r>
        </a:p>
      </dsp:txBody>
      <dsp:txXfrm>
        <a:off x="5514975" y="1635204"/>
        <a:ext cx="1271567" cy="363378"/>
      </dsp:txXfrm>
    </dsp:sp>
    <dsp:sp modelId="{DF8E83C3-4400-4E57-B02D-72E531653849}">
      <dsp:nvSpPr>
        <dsp:cNvPr id="0" name=""/>
        <dsp:cNvSpPr/>
      </dsp:nvSpPr>
      <dsp:spPr>
        <a:xfrm>
          <a:off x="5091119" y="0"/>
          <a:ext cx="2119279" cy="1271825"/>
        </a:xfrm>
        <a:prstGeom prst="rect">
          <a:avLst/>
        </a:prstGeom>
        <a:noFill/>
        <a:ln>
          <a:noFill/>
        </a:ln>
        <a:effectLst/>
      </dsp:spPr>
      <dsp:style>
        <a:lnRef idx="0">
          <a:scrgbClr r="0" g="0" b="0"/>
        </a:lnRef>
        <a:fillRef idx="0">
          <a:scrgbClr r="0" g="0" b="0"/>
        </a:fillRef>
        <a:effectRef idx="0">
          <a:scrgbClr r="0" g="0" b="0"/>
        </a:effectRef>
        <a:fontRef idx="minor"/>
      </dsp:style>
    </dsp:sp>
    <dsp:sp modelId="{02B52A3A-67E5-42C7-BA5F-E17829CEBAFD}">
      <dsp:nvSpPr>
        <dsp:cNvPr id="0" name=""/>
        <dsp:cNvSpPr/>
      </dsp:nvSpPr>
      <dsp:spPr>
        <a:xfrm>
          <a:off x="6150758" y="1344501"/>
          <a:ext cx="0" cy="290702"/>
        </a:xfrm>
        <a:prstGeom prst="line">
          <a:avLst/>
        </a:prstGeom>
        <a:noFill/>
        <a:ln w="12700" cap="rnd" cmpd="sng" algn="ctr">
          <a:solidFill>
            <a:schemeClr val="accent1">
              <a:shade val="90000"/>
              <a:hueOff val="254978"/>
              <a:satOff val="-4915"/>
              <a:lumOff val="16071"/>
              <a:alphaOff val="0"/>
            </a:schemeClr>
          </a:solidFill>
          <a:prstDash val="dash"/>
        </a:ln>
        <a:effectLst/>
      </dsp:spPr>
      <dsp:style>
        <a:lnRef idx="1">
          <a:scrgbClr r="0" g="0" b="0"/>
        </a:lnRef>
        <a:fillRef idx="0">
          <a:scrgbClr r="0" g="0" b="0"/>
        </a:fillRef>
        <a:effectRef idx="0">
          <a:scrgbClr r="0" g="0" b="0"/>
        </a:effectRef>
        <a:fontRef idx="minor"/>
      </dsp:style>
    </dsp:sp>
    <dsp:sp modelId="{1814D8E8-FAD4-433D-B410-C93EA8F16CEE}">
      <dsp:nvSpPr>
        <dsp:cNvPr id="0" name=""/>
        <dsp:cNvSpPr/>
      </dsp:nvSpPr>
      <dsp:spPr>
        <a:xfrm>
          <a:off x="6114421" y="1271825"/>
          <a:ext cx="72675" cy="72675"/>
        </a:xfrm>
        <a:prstGeom prst="ellipse">
          <a:avLst/>
        </a:prstGeom>
        <a:solidFill>
          <a:schemeClr val="accent1">
            <a:shade val="80000"/>
            <a:hueOff val="254967"/>
            <a:satOff val="-5176"/>
            <a:lumOff val="1753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2E14091-C401-4A22-8803-D4ECF23AC265}">
      <dsp:nvSpPr>
        <dsp:cNvPr id="0" name=""/>
        <dsp:cNvSpPr/>
      </dsp:nvSpPr>
      <dsp:spPr>
        <a:xfrm>
          <a:off x="6786542" y="1635204"/>
          <a:ext cx="1271567" cy="363378"/>
        </a:xfrm>
        <a:prstGeom prst="rect">
          <a:avLst/>
        </a:prstGeom>
        <a:solidFill>
          <a:schemeClr val="accent1">
            <a:shade val="80000"/>
            <a:hueOff val="318708"/>
            <a:satOff val="-6470"/>
            <a:lumOff val="21912"/>
            <a:alphaOff val="0"/>
          </a:schemeClr>
        </a:solidFill>
        <a:ln w="22225" cap="rnd" cmpd="sng" algn="ctr">
          <a:solidFill>
            <a:schemeClr val="accent1">
              <a:shade val="80000"/>
              <a:hueOff val="318708"/>
              <a:satOff val="-6470"/>
              <a:lumOff val="2191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lvl="0" algn="ctr" defTabSz="488950">
            <a:lnSpc>
              <a:spcPct val="90000"/>
            </a:lnSpc>
            <a:spcBef>
              <a:spcPct val="0"/>
            </a:spcBef>
            <a:spcAft>
              <a:spcPct val="35000"/>
            </a:spcAft>
          </a:pPr>
          <a:r>
            <a:rPr lang="en-US" sz="1100" kern="1200" dirty="0">
              <a:solidFill>
                <a:schemeClr val="tx1"/>
              </a:solidFill>
            </a:rPr>
            <a:t>201</a:t>
          </a:r>
          <a:r>
            <a:rPr lang="lo-LA" sz="1100" kern="1200" dirty="0">
              <a:solidFill>
                <a:schemeClr val="tx1"/>
              </a:solidFill>
            </a:rPr>
            <a:t>4</a:t>
          </a:r>
          <a:endParaRPr lang="en-US" sz="1100" kern="1200" dirty="0">
            <a:solidFill>
              <a:schemeClr val="tx1"/>
            </a:solidFill>
          </a:endParaRPr>
        </a:p>
      </dsp:txBody>
      <dsp:txXfrm>
        <a:off x="6786542" y="1635204"/>
        <a:ext cx="1271567" cy="363378"/>
      </dsp:txXfrm>
    </dsp:sp>
    <dsp:sp modelId="{BD5326F3-69BF-4C38-9BF0-FAA2C2DA4C77}">
      <dsp:nvSpPr>
        <dsp:cNvPr id="0" name=""/>
        <dsp:cNvSpPr/>
      </dsp:nvSpPr>
      <dsp:spPr>
        <a:xfrm>
          <a:off x="6362686" y="2361961"/>
          <a:ext cx="2119279" cy="1271825"/>
        </a:xfrm>
        <a:prstGeom prst="rect">
          <a:avLst/>
        </a:prstGeom>
        <a:noFill/>
        <a:ln>
          <a:noFill/>
        </a:ln>
        <a:effectLst/>
      </dsp:spPr>
      <dsp:style>
        <a:lnRef idx="0">
          <a:scrgbClr r="0" g="0" b="0"/>
        </a:lnRef>
        <a:fillRef idx="0">
          <a:scrgbClr r="0" g="0" b="0"/>
        </a:fillRef>
        <a:effectRef idx="0">
          <a:scrgbClr r="0" g="0" b="0"/>
        </a:effectRef>
        <a:fontRef idx="minor"/>
      </dsp:style>
    </dsp:sp>
    <dsp:sp modelId="{C6263CBD-136A-48D3-9005-65408AE3B54C}">
      <dsp:nvSpPr>
        <dsp:cNvPr id="0" name=""/>
        <dsp:cNvSpPr/>
      </dsp:nvSpPr>
      <dsp:spPr>
        <a:xfrm>
          <a:off x="7422326" y="1998582"/>
          <a:ext cx="0" cy="290702"/>
        </a:xfrm>
        <a:prstGeom prst="line">
          <a:avLst/>
        </a:prstGeom>
        <a:noFill/>
        <a:ln w="12700" cap="rnd" cmpd="sng" algn="ctr">
          <a:solidFill>
            <a:schemeClr val="accent1">
              <a:shade val="90000"/>
              <a:hueOff val="318723"/>
              <a:satOff val="-6144"/>
              <a:lumOff val="20089"/>
              <a:alphaOff val="0"/>
            </a:schemeClr>
          </a:solidFill>
          <a:prstDash val="dash"/>
        </a:ln>
        <a:effectLst/>
      </dsp:spPr>
      <dsp:style>
        <a:lnRef idx="1">
          <a:scrgbClr r="0" g="0" b="0"/>
        </a:lnRef>
        <a:fillRef idx="0">
          <a:scrgbClr r="0" g="0" b="0"/>
        </a:fillRef>
        <a:effectRef idx="0">
          <a:scrgbClr r="0" g="0" b="0"/>
        </a:effectRef>
        <a:fontRef idx="minor"/>
      </dsp:style>
    </dsp:sp>
    <dsp:sp modelId="{118C054D-DBD2-4967-840D-2D643B871FF4}">
      <dsp:nvSpPr>
        <dsp:cNvPr id="0" name=""/>
        <dsp:cNvSpPr/>
      </dsp:nvSpPr>
      <dsp:spPr>
        <a:xfrm>
          <a:off x="7385989" y="2289285"/>
          <a:ext cx="72675" cy="72675"/>
        </a:xfrm>
        <a:prstGeom prst="ellipse">
          <a:avLst/>
        </a:prstGeom>
        <a:solidFill>
          <a:schemeClr val="accent1">
            <a:shade val="80000"/>
            <a:hueOff val="318708"/>
            <a:satOff val="-6470"/>
            <a:lumOff val="21912"/>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F6002E-6FE1-4319-8E74-3D47CD09F180}">
      <dsp:nvSpPr>
        <dsp:cNvPr id="0" name=""/>
        <dsp:cNvSpPr/>
      </dsp:nvSpPr>
      <dsp:spPr>
        <a:xfrm>
          <a:off x="8058110" y="1635204"/>
          <a:ext cx="1271567" cy="363378"/>
        </a:xfrm>
        <a:prstGeom prst="rect">
          <a:avLst/>
        </a:prstGeom>
        <a:solidFill>
          <a:schemeClr val="accent1">
            <a:shade val="80000"/>
            <a:hueOff val="382450"/>
            <a:satOff val="-7764"/>
            <a:lumOff val="26295"/>
            <a:alphaOff val="0"/>
          </a:schemeClr>
        </a:solidFill>
        <a:ln w="22225" cap="rnd" cmpd="sng" algn="ctr">
          <a:solidFill>
            <a:schemeClr val="accent1">
              <a:shade val="80000"/>
              <a:hueOff val="382450"/>
              <a:satOff val="-7764"/>
              <a:lumOff val="2629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lvl="0" algn="ctr" defTabSz="488950">
            <a:lnSpc>
              <a:spcPct val="90000"/>
            </a:lnSpc>
            <a:spcBef>
              <a:spcPct val="0"/>
            </a:spcBef>
            <a:spcAft>
              <a:spcPct val="35000"/>
            </a:spcAft>
          </a:pPr>
          <a:r>
            <a:rPr lang="en-US" sz="1100" kern="1200" dirty="0">
              <a:solidFill>
                <a:schemeClr val="tx1"/>
              </a:solidFill>
            </a:rPr>
            <a:t>20</a:t>
          </a:r>
          <a:r>
            <a:rPr lang="lo-LA" sz="1100" kern="1200" dirty="0">
              <a:solidFill>
                <a:schemeClr val="tx1"/>
              </a:solidFill>
            </a:rPr>
            <a:t>16</a:t>
          </a:r>
          <a:endParaRPr lang="en-US" sz="1100" kern="1200" dirty="0">
            <a:solidFill>
              <a:schemeClr val="tx1"/>
            </a:solidFill>
          </a:endParaRPr>
        </a:p>
      </dsp:txBody>
      <dsp:txXfrm>
        <a:off x="8058110" y="1635204"/>
        <a:ext cx="1271567" cy="363378"/>
      </dsp:txXfrm>
    </dsp:sp>
    <dsp:sp modelId="{440F9818-0323-4CEA-85DA-1AF4B957F582}">
      <dsp:nvSpPr>
        <dsp:cNvPr id="0" name=""/>
        <dsp:cNvSpPr/>
      </dsp:nvSpPr>
      <dsp:spPr>
        <a:xfrm>
          <a:off x="7634254" y="0"/>
          <a:ext cx="2119279" cy="1271825"/>
        </a:xfrm>
        <a:prstGeom prst="rect">
          <a:avLst/>
        </a:prstGeom>
        <a:noFill/>
        <a:ln>
          <a:noFill/>
        </a:ln>
        <a:effectLst/>
      </dsp:spPr>
      <dsp:style>
        <a:lnRef idx="0">
          <a:scrgbClr r="0" g="0" b="0"/>
        </a:lnRef>
        <a:fillRef idx="0">
          <a:scrgbClr r="0" g="0" b="0"/>
        </a:fillRef>
        <a:effectRef idx="0">
          <a:scrgbClr r="0" g="0" b="0"/>
        </a:effectRef>
        <a:fontRef idx="minor"/>
      </dsp:style>
    </dsp:sp>
    <dsp:sp modelId="{22932F59-0BE0-483A-9FE7-BA064D2916BC}">
      <dsp:nvSpPr>
        <dsp:cNvPr id="0" name=""/>
        <dsp:cNvSpPr/>
      </dsp:nvSpPr>
      <dsp:spPr>
        <a:xfrm>
          <a:off x="8693894" y="1344501"/>
          <a:ext cx="0" cy="290702"/>
        </a:xfrm>
        <a:prstGeom prst="line">
          <a:avLst/>
        </a:prstGeom>
        <a:noFill/>
        <a:ln w="12700" cap="rnd" cmpd="sng" algn="ctr">
          <a:solidFill>
            <a:schemeClr val="accent1">
              <a:shade val="90000"/>
              <a:hueOff val="382467"/>
              <a:satOff val="-7373"/>
              <a:lumOff val="24106"/>
              <a:alphaOff val="0"/>
            </a:schemeClr>
          </a:solidFill>
          <a:prstDash val="dash"/>
        </a:ln>
        <a:effectLst/>
      </dsp:spPr>
      <dsp:style>
        <a:lnRef idx="1">
          <a:scrgbClr r="0" g="0" b="0"/>
        </a:lnRef>
        <a:fillRef idx="0">
          <a:scrgbClr r="0" g="0" b="0"/>
        </a:fillRef>
        <a:effectRef idx="0">
          <a:scrgbClr r="0" g="0" b="0"/>
        </a:effectRef>
        <a:fontRef idx="minor"/>
      </dsp:style>
    </dsp:sp>
    <dsp:sp modelId="{B6E2A4A2-55DD-4D13-A569-27250483A984}">
      <dsp:nvSpPr>
        <dsp:cNvPr id="0" name=""/>
        <dsp:cNvSpPr/>
      </dsp:nvSpPr>
      <dsp:spPr>
        <a:xfrm>
          <a:off x="8657557" y="1271825"/>
          <a:ext cx="72675" cy="72675"/>
        </a:xfrm>
        <a:prstGeom prst="ellipse">
          <a:avLst/>
        </a:prstGeom>
        <a:solidFill>
          <a:schemeClr val="accent1">
            <a:shade val="80000"/>
            <a:hueOff val="382450"/>
            <a:satOff val="-7764"/>
            <a:lumOff val="26295"/>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638267-DC86-4704-8882-D98B7D203BCF}">
      <dsp:nvSpPr>
        <dsp:cNvPr id="0" name=""/>
        <dsp:cNvSpPr/>
      </dsp:nvSpPr>
      <dsp:spPr>
        <a:xfrm rot="5400000">
          <a:off x="9783773" y="1194028"/>
          <a:ext cx="363378" cy="1245729"/>
        </a:xfrm>
        <a:prstGeom prst="round2SameRect">
          <a:avLst/>
        </a:prstGeom>
        <a:solidFill>
          <a:schemeClr val="accent1">
            <a:shade val="80000"/>
            <a:hueOff val="446191"/>
            <a:satOff val="-9058"/>
            <a:lumOff val="30677"/>
            <a:alphaOff val="0"/>
          </a:schemeClr>
        </a:solidFill>
        <a:ln w="22225" cap="rnd" cmpd="sng" algn="ctr">
          <a:solidFill>
            <a:schemeClr val="accent1">
              <a:shade val="80000"/>
              <a:hueOff val="446191"/>
              <a:satOff val="-9058"/>
              <a:lumOff val="3067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1">
          <a:noAutofit/>
        </a:bodyPr>
        <a:lstStyle/>
        <a:p>
          <a:pPr lvl="0" algn="ctr" defTabSz="488950">
            <a:lnSpc>
              <a:spcPct val="90000"/>
            </a:lnSpc>
            <a:spcBef>
              <a:spcPct val="0"/>
            </a:spcBef>
            <a:spcAft>
              <a:spcPct val="35000"/>
            </a:spcAft>
          </a:pPr>
          <a:r>
            <a:rPr lang="lo-LA" sz="1100" kern="1200" dirty="0">
              <a:solidFill>
                <a:schemeClr val="tx1"/>
              </a:solidFill>
            </a:rPr>
            <a:t>2016-2022</a:t>
          </a:r>
          <a:endParaRPr lang="en-US" sz="1100" kern="1200" dirty="0">
            <a:solidFill>
              <a:schemeClr val="tx1"/>
            </a:solidFill>
          </a:endParaRPr>
        </a:p>
      </dsp:txBody>
      <dsp:txXfrm rot="-5400000">
        <a:off x="9342598" y="1652943"/>
        <a:ext cx="1227990" cy="327900"/>
      </dsp:txXfrm>
    </dsp:sp>
    <dsp:sp modelId="{10C25B95-688B-4228-8BD3-999F9A831BC7}">
      <dsp:nvSpPr>
        <dsp:cNvPr id="0" name=""/>
        <dsp:cNvSpPr/>
      </dsp:nvSpPr>
      <dsp:spPr>
        <a:xfrm>
          <a:off x="8905822" y="2361961"/>
          <a:ext cx="2119279" cy="1271825"/>
        </a:xfrm>
        <a:prstGeom prst="rect">
          <a:avLst/>
        </a:prstGeom>
        <a:noFill/>
        <a:ln>
          <a:noFill/>
        </a:ln>
        <a:effectLst/>
      </dsp:spPr>
      <dsp:style>
        <a:lnRef idx="0">
          <a:scrgbClr r="0" g="0" b="0"/>
        </a:lnRef>
        <a:fillRef idx="0">
          <a:scrgbClr r="0" g="0" b="0"/>
        </a:fillRef>
        <a:effectRef idx="0">
          <a:scrgbClr r="0" g="0" b="0"/>
        </a:effectRef>
        <a:fontRef idx="minor"/>
      </dsp:style>
    </dsp:sp>
    <dsp:sp modelId="{D7DC9950-D23C-449F-A996-650D9D7F3E3E}">
      <dsp:nvSpPr>
        <dsp:cNvPr id="0" name=""/>
        <dsp:cNvSpPr/>
      </dsp:nvSpPr>
      <dsp:spPr>
        <a:xfrm>
          <a:off x="9965462" y="1998582"/>
          <a:ext cx="0" cy="290702"/>
        </a:xfrm>
        <a:prstGeom prst="line">
          <a:avLst/>
        </a:prstGeom>
        <a:noFill/>
        <a:ln w="12700" cap="rnd" cmpd="sng" algn="ctr">
          <a:solidFill>
            <a:schemeClr val="accent1">
              <a:shade val="90000"/>
              <a:hueOff val="446212"/>
              <a:satOff val="-8602"/>
              <a:lumOff val="28124"/>
              <a:alphaOff val="0"/>
            </a:schemeClr>
          </a:solidFill>
          <a:prstDash val="dash"/>
        </a:ln>
        <a:effectLst/>
      </dsp:spPr>
      <dsp:style>
        <a:lnRef idx="1">
          <a:scrgbClr r="0" g="0" b="0"/>
        </a:lnRef>
        <a:fillRef idx="0">
          <a:scrgbClr r="0" g="0" b="0"/>
        </a:fillRef>
        <a:effectRef idx="0">
          <a:scrgbClr r="0" g="0" b="0"/>
        </a:effectRef>
        <a:fontRef idx="minor"/>
      </dsp:style>
    </dsp:sp>
    <dsp:sp modelId="{C2750B5D-D395-4754-BE92-3D743D9055BD}">
      <dsp:nvSpPr>
        <dsp:cNvPr id="0" name=""/>
        <dsp:cNvSpPr/>
      </dsp:nvSpPr>
      <dsp:spPr>
        <a:xfrm>
          <a:off x="9929125" y="2289285"/>
          <a:ext cx="72675" cy="72675"/>
        </a:xfrm>
        <a:prstGeom prst="ellipse">
          <a:avLst/>
        </a:prstGeom>
        <a:solidFill>
          <a:schemeClr val="accent1">
            <a:shade val="80000"/>
            <a:hueOff val="446191"/>
            <a:satOff val="-9058"/>
            <a:lumOff val="30677"/>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RoundedRectangleTimeline">
  <dgm:title val="Rounded Rectangle Timeline"/>
  <dgm:desc val="Use to show a list of events in chronological order. An invisible box contains the description while the date is shown in rectangles, except for the first and last node where the corners of the rectangle are rounded. It can display large amount of text and long descriptive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val="18"/>
      <dgm:constr type="primFontSz" for="des" forName="Childtext" val="18"/>
      <dgm:constr type="primFontSz" for="des" forName="Childtext" refType="primFontSz" refFor="des" refForName="parent" op="lte"/>
      <dgm:constr type="w" for="ch" forName="composite" refType="w"/>
      <dgm:constr type="h" for="ch" forName="composite" refType="h"/>
      <dgm:constr type="w" for="ch" forName="spaceBetweenRectangles" refType="w" refFor="ch" refForName="composite" fact="-0.4"/>
      <dgm:constr type="w" for="ch" ptType="sibTrans" op="equ"/>
      <dgm:constr type="primFontSz" for="des" forName="parent" op="equ"/>
      <dgm:constr type="primFontSz" for="des" forName="Childtext" op="equ"/>
      <dgm:constr type="primFontSz" for="des" forName="parent1" val="18"/>
      <dgm:constr type="primFontSz" for="des" forName="Childtext1" val="18"/>
      <dgm:constr type="primFontSz" for="des" forName="Childtext1" refType="primFontSz" refFor="des" refForName="parent1" op="lte"/>
      <dgm:constr type="w" for="ch" forName="composite1" refType="w"/>
      <dgm:constr type="h" for="ch" forName="composite1" refType="h"/>
      <dgm:constr type="w" for="ch" forName="spaceBetweenRectangles1" refType="w" refFor="ch" refForName="composite1" fact="-0.4"/>
      <dgm:constr type="primFontSz" for="des" forName="parent1" op="equ"/>
      <dgm:constr type="primFontSz" for="des" forName="Childtext1" op="equ"/>
    </dgm:constrLst>
    <dgm:choose name="layoutByNodeCnt">
      <dgm:if name="twoOrLessNodes" axis="ch" ptType="node" func="cnt" op="lte" val="2">
        <dgm:forEach name="nodesForEach" axis="ch" ptType="node">
          <dgm:layoutNode name="composite">
            <dgm:alg type="composite"/>
            <dgm:shape xmlns:r="http://schemas.openxmlformats.org/officeDocument/2006/relationships" r:blip="">
              <dgm:adjLst/>
            </dgm:shape>
            <dgm:choose name="casesForFirstAndLastNode1">
              <dgm:if name="startNode1" axis="self" ptType="node" func="pos" op="equ" val="1">
                <dgm:choose name="removeLineWhenOnlyOneNode1">
                  <dgm:if name="ifOnlyOneNode1" axis="followSib" ptType="node" func="cnt" op="equ" val="0">
                    <dgm:constrLst>
                      <dgm:constr type="w" for="ch" forName="parent" refType="w" fact="0.95"/>
                      <dgm:constr type="l" for="ch" forName="parent" refType="w" fact="0.025"/>
                      <dgm:constr type="t" for="ch" forName="parent" refType="h" fact="0.45"/>
                      <dgm:constr type="h" for="ch" forName="parent" refType="h" fact="0.1"/>
                      <dgm:constr type="l" for="ch" forName="Childtext" refType="w" fact="0.025"/>
                      <dgm:constr type="w" for="ch" forName="Childtext" refType="w" fact="0.95"/>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if>
                  <dgm:else name="ifMoreThanOne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w" for="ch" forName="ConnectLine"/>
                      <dgm:constr type="h" for="ch" forName="ConnectLine" refType="h" fact="0.08"/>
                      <dgm:constr type="t" for="ch" forName="ConnectLine" refType="h" fact="0.37"/>
                      <dgm:constr type="ctrX" for="ch" forName="ConnectLine" refType="w" fact="0.5"/>
                      <dgm:constr type="w" for="ch" forName="ConnectLineEnd" refType="h" fact="0.02"/>
                      <dgm:constr type="h" for="ch" forName="ConnectLineEnd" refType="h" fact="0.02"/>
                      <dgm:constr type="t" for="ch" forName="ConnectLineEnd" refType="h" fact="0.35"/>
                      <dgm:constr type="ctrX" for="ch" forName="ConnectLineEnd" refType="w" fact="0.5"/>
                      <dgm:constr type="w" for="ch" forName="EmptyPane" refType="w"/>
                      <dgm:constr type="t" for="ch" forName="EmptyPane" refType="h" fact="0.55"/>
                      <dgm:constr type="h" for="ch" forName="EmptyPane" refType="h" fact="0.45"/>
                    </dgm:constrLst>
                  </dgm:else>
                </dgm:choose>
              </dgm:if>
              <dgm:else name="notStartNode1">
                <dgm:constrLst>
                  <dgm:constr type="w" for="ch" forName="parent" refType="w" fact="0.6"/>
                  <dgm:constr type="l" for="ch" forName="parent" refType="w" fact="0.2"/>
                  <dgm:constr type="t" for="ch" forName="parent" refType="h" fact="0.45"/>
                  <dgm:constr type="h" for="ch" forName="parent" refType="h" fact="0.1"/>
                  <dgm:constr type="l" for="ch" forName="Childtext" refType="w" fact="0.2"/>
                  <dgm:constr type="w" for="ch" forName="Childtext" refType="w" fact="0.6"/>
                  <dgm:constr type="h" for="ch" forName="Childtext" refType="h" fact="0.35"/>
                  <dgm:constr type="t" for="ch" forName="Childtext" refType="h" fact="0.65"/>
                  <dgm:constr type="w" for="ch" forName="ConnectLine"/>
                  <dgm:constr type="h" for="ch" forName="ConnectLine" refType="h" fact="0.08"/>
                  <dgm:constr type="t" for="ch" forName="ConnectLine" refType="h" fact="0.55"/>
                  <dgm:constr type="ctrX" for="ch" forName="ConnectLine" refType="w" fact="0.5"/>
                  <dgm:constr type="w" for="ch" forName="ConnectLineEnd" refType="h" fact="0.02"/>
                  <dgm:constr type="h" for="ch" forName="ConnectLineEnd" refType="h" fact="0.02"/>
                  <dgm:constr type="b" for="ch" forName="ConnectLineEnd" refType="h" fact="0.65"/>
                  <dgm:constr type="ctrX" for="ch" forName="ConnectLineEnd" refType="w" fact="0.5"/>
                  <dgm:constr type="w" for="ch" forName="EmptyPane" refType="w"/>
                  <dgm:constr type="h" for="ch" forName="EmptyPane" refType="h" fact="0.45"/>
                </dgm:constrLst>
              </dgm:else>
            </dgm:choose>
            <dgm:layoutNode name="parent"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
                <dgm:if name="startNode" axis="self" ptType="node" func="pos" op="equ" val="1">
                  <dgm:choose name="removeLineWhenOnlyOneNode">
                    <dgm:if name="ifOnlyOneNode" axis="followSib" ptType="node" func="cnt" op="equ" val="0">
                      <dgm:shape xmlns:r="http://schemas.openxmlformats.org/officeDocument/2006/relationships" type="roundRect" r:blip="">
                        <dgm:adjLst/>
                      </dgm:shape>
                    </dgm:if>
                    <dgm:else name="ifMoreThanOneNode">
                      <dgm:choose name="Name18">
                        <dgm:if name="Name19" func="var" arg="dir" op="equ" val="norm">
                          <dgm:shape xmlns:r="http://schemas.openxmlformats.org/officeDocument/2006/relationships" rot="-90" type="round2SameRect" r:blip="">
                            <dgm:adjLst/>
                          </dgm:shape>
                        </dgm:if>
                        <dgm:else name="Name20">
                          <dgm:shape xmlns:r="http://schemas.openxmlformats.org/officeDocument/2006/relationships" rot="90" type="round2SameRect" r:blip="">
                            <dgm:adjLst/>
                          </dgm:shape>
                        </dgm:else>
                      </dgm:choose>
                    </dgm:else>
                  </dgm:choose>
                </dgm:if>
                <dgm:else name="notStartNode">
                  <dgm:choose name="Name22">
                    <dgm:if name="Name23" axis="self" ptType="node" func="revPos" op="equ" val="1">
                      <dgm:choose name="Name24">
                        <dgm:if name="Name25" func="var" arg="dir" op="equ" val="norm">
                          <dgm:shape xmlns:r="http://schemas.openxmlformats.org/officeDocument/2006/relationships" rot="90" type="round2SameRect" r:blip="">
                            <dgm:adjLst/>
                          </dgm:shape>
                        </dgm:if>
                        <dgm:else name="Name26">
                          <dgm:shape xmlns:r="http://schemas.openxmlformats.org/officeDocument/2006/relationships" rot="-90" type="round2SameRect" r:blip="">
                            <dgm:adjLst/>
                          </dgm:shape>
                        </dgm:else>
                      </dgm:choose>
                    </dgm:if>
                    <dgm:else name="Name27">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 styleLbl="revTx">
              <dgm:varLst>
                <dgm:bulletEnabled val="1"/>
              </dgm:varLst>
              <dgm:choose name="casesForTxtDirLogic">
                <dgm:if name="Name77"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 styleLbl="sibTrans1D1">
              <dgm:alg type="sp"/>
              <dgm:shape xmlns:r="http://schemas.openxmlformats.org/officeDocument/2006/relationships" type="line" r:blip="">
                <dgm:adjLst/>
                <dgm:extLst>
                  <a:ext uri="{B698B0E9-8C71-41B9-8309-B3DCBF30829C}">
                    <dgm1612:spPr xmlns="" xmlns:dgm1612="http://schemas.microsoft.com/office/drawing/2016/12/diagram">
                      <a:ln>
                        <a:prstDash val="dash"/>
                      </a:ln>
                    </dgm1612:spPr>
                  </a:ext>
                </dgm:extLst>
              </dgm:shape>
              <dgm:presOf/>
              <dgm:constrLst/>
            </dgm:layoutNode>
            <dgm:layoutNode name="ConnectLineEnd" styleLbl="lnNode1">
              <dgm:alg type="sp"/>
              <dgm:shape xmlns:r="http://schemas.openxmlformats.org/officeDocument/2006/relationships" type="ellipse" r:blip="">
                <dgm:adjLst/>
              </dgm:shape>
              <dgm:presOf/>
              <dgm:constrLst/>
            </dgm:layoutNode>
            <dgm:layoutNode name="EmptyPane">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if>
      <dgm:else name="moreThanTwoNodes">
        <dgm:forEach name="nodesForEach1" axis="ch" ptType="node">
          <dgm:layoutNode name="composite1">
            <dgm:alg type="composite"/>
            <dgm:shape xmlns:r="http://schemas.openxmlformats.org/officeDocument/2006/relationships" r:blip="">
              <dgm:adjLst/>
            </dgm:shape>
            <dgm:choose name="casesForSnakingLogic21">
              <dgm:if name="oddNode21" axis="self" ptType="node" func="posOdd" op="equ" val="1">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w" for="ch" forName="ConnectLine1"/>
                  <dgm:constr type="h" for="ch" forName="ConnectLine1" refType="h" fact="0.08"/>
                  <dgm:constr type="t" for="ch" forName="ConnectLine1" refType="h" fact="0.37"/>
                  <dgm:constr type="ctrX" for="ch" forName="ConnectLine1" refType="w" fact="0.5"/>
                  <dgm:constr type="w" for="ch" forName="ConnectLineEnd1" refType="h" fact="0.02"/>
                  <dgm:constr type="h" for="ch" forName="ConnectLineEnd1" refType="h" fact="0.02"/>
                  <dgm:constr type="t" for="ch" forName="ConnectLineEnd1" refType="h" fact="0.35"/>
                  <dgm:constr type="ctrX" for="ch" forName="ConnectLineEnd1" refType="w" fact="0.5"/>
                  <dgm:constr type="w" for="ch" forName="EmptyPane1" refType="w"/>
                  <dgm:constr type="t" for="ch" forName="EmptyPane1" refType="h" fact="0.55"/>
                  <dgm:constr type="h" for="ch" forName="EmptyPane1" refType="h" fact="0.45"/>
                </dgm:constrLst>
              </dgm:if>
              <dgm:else name="evenNode2">
                <dgm:constrLst>
                  <dgm:constr type="w" for="ch" forName="parent1" refType="w" fact="0.6"/>
                  <dgm:constr type="l" for="ch" forName="parent1" refType="w" fact="0.2"/>
                  <dgm:constr type="t" for="ch" forName="parent1" refType="h" fact="0.45"/>
                  <dgm:constr type="h" for="ch" forName="parent1" refType="h" fact="0.1"/>
                  <dgm:constr type="w" for="ch" forName="Childtext1" refType="w"/>
                  <dgm:constr type="h" for="ch" forName="Childtext1" refType="h" fact="0.35"/>
                  <dgm:constr type="t" for="ch" forName="Childtext1" refType="h" fact="0.65"/>
                  <dgm:constr type="w" for="ch" forName="ConnectLine1"/>
                  <dgm:constr type="h" for="ch" forName="ConnectLine1" refType="h" fact="0.08"/>
                  <dgm:constr type="t" for="ch" forName="ConnectLine1" refType="h" fact="0.55"/>
                  <dgm:constr type="ctrX" for="ch" forName="ConnectLine1" refType="w" fact="0.5"/>
                  <dgm:constr type="w" for="ch" forName="ConnectLineEnd1" refType="h" fact="0.02"/>
                  <dgm:constr type="h" for="ch" forName="ConnectLineEnd1" refType="h" fact="0.02"/>
                  <dgm:constr type="b" for="ch" forName="ConnectLineEnd1" refType="h" fact="0.65"/>
                  <dgm:constr type="ctrX" for="ch" forName="ConnectLineEnd1" refType="w" fact="0.5"/>
                  <dgm:constr type="w" for="ch" forName="EmptyPane1" refType="w"/>
                  <dgm:constr type="h" for="ch" forName="EmptyPane1" refType="h" fact="0.45"/>
                </dgm:constrLst>
              </dgm:else>
            </dgm:choose>
            <dgm:layoutNode name="parent1" styleLbl="alignNode1">
              <dgm:varLst>
                <dgm:chMax val="1"/>
                <dgm:chPref val="1"/>
                <dgm:bulletEnabled val="1"/>
              </dgm:varLst>
              <dgm:alg type="tx">
                <dgm:param type="txAnchorHorz" val="ctr"/>
                <dgm:param type="txAnchorVert" val="mid"/>
                <dgm:param type="parTxLTRAlign" val="ctr"/>
                <dgm:param type="parTxRTLAlign" val="ctr"/>
              </dgm:alg>
              <dgm:choose name="casesForFirstAndLastNode12">
                <dgm:if name="startNode12" axis="self" ptType="node" func="pos" op="equ" val="1">
                  <dgm:choose name="removeLineWhenOnlyOneNode12">
                    <dgm:if name="ifOnlyOneNode12" axis="followSib" ptType="node" func="cnt" op="equ" val="0">
                      <dgm:shape xmlns:r="http://schemas.openxmlformats.org/officeDocument/2006/relationships" type="roundRect" r:blip="">
                        <dgm:adjLst/>
                      </dgm:shape>
                    </dgm:if>
                    <dgm:else name="ifMoreThanOneNode12">
                      <dgm:choose name="Name181">
                        <dgm:if name="Name191" func="var" arg="dir" op="equ" val="norm">
                          <dgm:shape xmlns:r="http://schemas.openxmlformats.org/officeDocument/2006/relationships" rot="-90" type="round2SameRect" r:blip="">
                            <dgm:adjLst/>
                          </dgm:shape>
                        </dgm:if>
                        <dgm:else name="Name201">
                          <dgm:shape xmlns:r="http://schemas.openxmlformats.org/officeDocument/2006/relationships" rot="90" type="round2SameRect" r:blip="">
                            <dgm:adjLst/>
                          </dgm:shape>
                        </dgm:else>
                      </dgm:choose>
                    </dgm:else>
                  </dgm:choose>
                </dgm:if>
                <dgm:else name="notStartNode12">
                  <dgm:choose name="Name221">
                    <dgm:if name="Name231" axis="self" ptType="node" func="revPos" op="equ" val="1">
                      <dgm:choose name="Name241">
                        <dgm:if name="Name251" func="var" arg="dir" op="equ" val="norm">
                          <dgm:shape xmlns:r="http://schemas.openxmlformats.org/officeDocument/2006/relationships" rot="90" type="round2SameRect" r:blip="">
                            <dgm:adjLst/>
                          </dgm:shape>
                        </dgm:if>
                        <dgm:else name="Name261">
                          <dgm:shape xmlns:r="http://schemas.openxmlformats.org/officeDocument/2006/relationships" rot="-90" type="round2SameRect" r:blip="">
                            <dgm:adjLst/>
                          </dgm:shape>
                        </dgm:else>
                      </dgm:choose>
                    </dgm:if>
                    <dgm:else name="Name271">
                      <dgm:shape xmlns:r="http://schemas.openxmlformats.org/officeDocument/2006/relationships" type="rect" r:blip="">
                        <dgm:adjLst/>
                      </dgm:shape>
                    </dgm:else>
                  </dgm:choose>
                </dgm:else>
              </dgm:choose>
              <dgm:presOf axis="self" ptType="node"/>
              <dgm:constrLst>
                <dgm:constr type="lMarg" refType="primFontSz" fact="0.6"/>
                <dgm:constr type="rMarg" refType="primFontSz" fact="0.6"/>
                <dgm:constr type="tMarg" refType="primFontSz" fact="0.6"/>
                <dgm:constr type="bMarg" refType="primFontSz" fact="0.6"/>
              </dgm:constrLst>
              <dgm:ruleLst>
                <dgm:rule type="primFontSz" val="11" fact="NaN" max="NaN"/>
              </dgm:ruleLst>
            </dgm:layoutNode>
            <dgm:layoutNode name="Childtext1" styleLbl="revTx">
              <dgm:varLst>
                <dgm:bulletEnabled val="1"/>
              </dgm:varLst>
              <dgm:choose name="casesForTxtDirLogic1">
                <dgm:if name="Name771" axis="self" ptType="node" func="posOdd" op="equ" val="1">
                  <dgm:alg type="tx">
                    <dgm:param type="txAnchorVert" val="b"/>
                    <dgm:param type="txAnchorHorz" val="ctr"/>
                    <dgm:param type="parTxLTRAlign" val="ctr"/>
                    <dgm:param type="parTxRTLAlign" val="ctr"/>
                  </dgm:alg>
                  <dgm:constrLst>
                    <dgm:constr type="lMarg"/>
                    <dgm:constr type="rMarg"/>
                    <dgm:constr type="tMarg"/>
                    <dgm:constr type="bMarg" refType="primFontSz" fact="0.6"/>
                  </dgm:constrLst>
                </dgm:if>
                <dgm:else name="Name881">
                  <dgm:alg type="tx">
                    <dgm:param type="txAnchorVert" val="t"/>
                    <dgm:param type="txAnchorHorz" val="ctr"/>
                    <dgm:param type="parTxLTRAlign" val="ctr"/>
                    <dgm:param type="parTxRTLAlign" val="ctr"/>
                  </dgm:alg>
                  <dgm:constrLst>
                    <dgm:constr type="lMarg"/>
                    <dgm:constr type="rMarg"/>
                    <dgm:constr type="tMarg" refType="primFontSz" fact="0.6"/>
                    <dgm:constr type="bMarg"/>
                  </dgm:constrLst>
                </dgm:else>
              </dgm:choose>
              <dgm:shape xmlns:r="http://schemas.openxmlformats.org/officeDocument/2006/relationships" type="rect" r:blip="">
                <dgm:adjLst/>
              </dgm:shape>
              <dgm:presOf axis="ch" ptType="node"/>
              <dgm:ruleLst>
                <dgm:rule type="primFontSz" val="11" fact="NaN" max="NaN"/>
              </dgm:ruleLst>
            </dgm:layoutNode>
            <dgm:layoutNode name="ConnectLine1" styleLbl="sibTrans1D1">
              <dgm:alg type="sp"/>
              <dgm:shape xmlns:r="http://schemas.openxmlformats.org/officeDocument/2006/relationships" type="line" r:blip="">
                <dgm:adjLst/>
                <dgm:extLst>
                  <a:ext uri="{B698B0E9-8C71-41B9-8309-B3DCBF30829C}">
                    <dgm1612:spPr xmlns="" xmlns:dgm1612="http://schemas.microsoft.com/office/drawing/2016/12/diagram">
                      <a:ln>
                        <a:prstDash val="dash"/>
                      </a:ln>
                    </dgm1612:spPr>
                  </a:ext>
                </dgm:extLst>
              </dgm:shape>
              <dgm:presOf/>
              <dgm:constrLst/>
            </dgm:layoutNode>
            <dgm:layoutNode name="ConnectLineEnd1" styleLbl="lnNode1">
              <dgm:alg type="sp"/>
              <dgm:shape xmlns:r="http://schemas.openxmlformats.org/officeDocument/2006/relationships" type="ellipse" r:blip="">
                <dgm:adjLst/>
              </dgm:shape>
              <dgm:presOf/>
              <dgm:constrLst/>
            </dgm:layoutNode>
            <dgm:layoutNode name="EmptyPane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A79BEE-167C-4CFC-AE27-825C79756235}" type="datetimeFigureOut">
              <a:rPr lang="en-US" smtClean="0"/>
              <a:t>12/9/2022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1F368D-78DC-479D-BFFA-76BA9E9F1AF9}" type="slidenum">
              <a:rPr lang="en-US" smtClean="0"/>
              <a:t>‹#›</a:t>
            </a:fld>
            <a:endParaRPr lang="en-US"/>
          </a:p>
        </p:txBody>
      </p:sp>
    </p:spTree>
    <p:extLst>
      <p:ext uri="{BB962C8B-B14F-4D97-AF65-F5344CB8AC3E}">
        <p14:creationId xmlns:p14="http://schemas.microsoft.com/office/powerpoint/2010/main" val="33785561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 xmlns:a16="http://schemas.microsoft.com/office/drawing/2014/main" id="{7FA0ACE7-29A8-47D3-A7D9-257B711D8023}"/>
              </a:ext>
            </a:extLst>
          </p:cNvPr>
          <p:cNvSpPr>
            <a:spLocks noGrp="1"/>
          </p:cNvSpPr>
          <p:nvPr>
            <p:ph type="dt" sz="half" idx="10"/>
          </p:nvPr>
        </p:nvSpPr>
        <p:spPr/>
        <p:txBody>
          <a:bodyPr/>
          <a:lstStyle/>
          <a:p>
            <a:fld id="{347CED6F-75EE-49F8-AC38-AE7FD3F395B5}" type="datetime1">
              <a:rPr lang="en-US" smtClean="0"/>
              <a:t>12/9/2022</a:t>
            </a:fld>
            <a:endParaRPr lang="en-US" dirty="0"/>
          </a:p>
        </p:txBody>
      </p:sp>
      <p:sp>
        <p:nvSpPr>
          <p:cNvPr id="9" name="Footer Placeholder 8">
            <a:extLst>
              <a:ext uri="{FF2B5EF4-FFF2-40B4-BE49-F238E27FC236}">
                <a16:creationId xmlns=""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B75FDB7-BBCB-4336-9DE4-763A487FCE4B}" type="datetime1">
              <a:rPr lang="en-US" smtClean="0"/>
              <a:t>12/9/2022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204200" y="863600"/>
            <a:ext cx="3124200" cy="4807326"/>
          </a:xfrm>
        </p:spPr>
        <p:txBody>
          <a:bodyPr vert="eaVert" anchor="ctr"/>
          <a:lstStyle>
            <a:lvl1pPr>
              <a:defRPr>
                <a:solidFill>
                  <a:srgbClr val="FFFFFF"/>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863600"/>
            <a:ext cx="7161625" cy="4807326"/>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8">
            <a:extLst>
              <a:ext uri="{FF2B5EF4-FFF2-40B4-BE49-F238E27FC236}">
                <a16:creationId xmlns=""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Date Placeholder 10">
            <a:extLst>
              <a:ext uri="{FF2B5EF4-FFF2-40B4-BE49-F238E27FC236}">
                <a16:creationId xmlns="" xmlns:a16="http://schemas.microsoft.com/office/drawing/2014/main" id="{5C74A470-3BD3-4F33-80E5-67E6E87FCBE7}"/>
              </a:ext>
            </a:extLst>
          </p:cNvPr>
          <p:cNvSpPr>
            <a:spLocks noGrp="1"/>
          </p:cNvSpPr>
          <p:nvPr>
            <p:ph type="dt" sz="half" idx="10"/>
          </p:nvPr>
        </p:nvSpPr>
        <p:spPr/>
        <p:txBody>
          <a:bodyPr/>
          <a:lstStyle/>
          <a:p>
            <a:fld id="{AACAE7BD-61D5-4C95-9B66-736A1035625B}" type="datetime1">
              <a:rPr lang="en-US" smtClean="0"/>
              <a:t>12/9/2022</a:t>
            </a:fld>
            <a:endParaRPr lang="en-US" dirty="0"/>
          </a:p>
        </p:txBody>
      </p:sp>
      <p:sp>
        <p:nvSpPr>
          <p:cNvPr id="12" name="Footer Placeholder 11">
            <a:extLst>
              <a:ext uri="{FF2B5EF4-FFF2-40B4-BE49-F238E27FC236}">
                <a16:creationId xmlns="" xmlns:a16="http://schemas.microsoft.com/office/drawing/2014/main" id="{9A3A30BA-DB50-4D7D-BCDE-17D20FB354DF}"/>
              </a:ext>
            </a:extLst>
          </p:cNvPr>
          <p:cNvSpPr>
            <a:spLocks noGrp="1"/>
          </p:cNvSpPr>
          <p:nvPr>
            <p:ph type="ftr" sz="quarter" idx="11"/>
          </p:nvPr>
        </p:nvSpPr>
        <p:spPr/>
        <p:txBody>
          <a:bodyPr/>
          <a:lstStyle/>
          <a:p>
            <a:endParaRPr lang="en-US" dirty="0"/>
          </a:p>
        </p:txBody>
      </p:sp>
      <p:sp>
        <p:nvSpPr>
          <p:cNvPr id="13" name="Slide Number Placeholder 12">
            <a:extLst>
              <a:ext uri="{FF2B5EF4-FFF2-40B4-BE49-F238E27FC236}">
                <a16:creationId xmlns="" xmlns:a16="http://schemas.microsoft.com/office/drawing/2014/main" id="{76FF9E58-C0B2-436B-A21C-DB45A00D651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 xmlns:a16="http://schemas.microsoft.com/office/drawing/2014/main" id="{770E6237-3456-439F-802D-3BA93FC7E3E5}"/>
              </a:ext>
            </a:extLst>
          </p:cNvPr>
          <p:cNvSpPr>
            <a:spLocks noGrp="1"/>
          </p:cNvSpPr>
          <p:nvPr>
            <p:ph type="dt" sz="half" idx="10"/>
          </p:nvPr>
        </p:nvSpPr>
        <p:spPr/>
        <p:txBody>
          <a:bodyPr/>
          <a:lstStyle/>
          <a:p>
            <a:fld id="{1FCC0A37-543E-4800-BC81-5E22720E58A6}" type="datetime1">
              <a:rPr lang="en-US" smtClean="0"/>
              <a:t>12/9/2022</a:t>
            </a:fld>
            <a:endParaRPr lang="en-US" dirty="0"/>
          </a:p>
        </p:txBody>
      </p:sp>
      <p:sp>
        <p:nvSpPr>
          <p:cNvPr id="9" name="Footer Placeholder 8">
            <a:extLst>
              <a:ext uri="{FF2B5EF4-FFF2-40B4-BE49-F238E27FC236}">
                <a16:creationId xmlns=""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 xmlns:a16="http://schemas.microsoft.com/office/drawing/2014/main" id="{61582016-5696-4A93-887F-BBB3B9002FE5}"/>
              </a:ext>
            </a:extLst>
          </p:cNvPr>
          <p:cNvSpPr>
            <a:spLocks noGrp="1"/>
          </p:cNvSpPr>
          <p:nvPr>
            <p:ph type="dt" sz="half" idx="10"/>
          </p:nvPr>
        </p:nvSpPr>
        <p:spPr/>
        <p:txBody>
          <a:bodyPr/>
          <a:lstStyle/>
          <a:p>
            <a:fld id="{CAABBA00-2C11-4D47-85C8-7FDEC3A45397}" type="datetime1">
              <a:rPr lang="en-US" smtClean="0"/>
              <a:t>12/9/2022</a:t>
            </a:fld>
            <a:endParaRPr lang="en-US" dirty="0"/>
          </a:p>
        </p:txBody>
      </p:sp>
      <p:sp>
        <p:nvSpPr>
          <p:cNvPr id="9" name="Footer Placeholder 8">
            <a:extLst>
              <a:ext uri="{FF2B5EF4-FFF2-40B4-BE49-F238E27FC236}">
                <a16:creationId xmlns=""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A87A0E-25EF-4825-9744-CA5FC015B80B}" type="datetime1">
              <a:rPr lang="en-US" smtClean="0"/>
              <a:t>12/9/2022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0370F18-0271-433B-BA99-C42E17850BA0}" type="datetime1">
              <a:rPr lang="en-US" smtClean="0"/>
              <a:t>12/9/2022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5FC0A1-A1CB-4326-A4F1-4218BB363FF9}" type="datetime1">
              <a:rPr lang="en-US" smtClean="0"/>
              <a:t>12/9/2022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EE7AF0-EC67-4660-B075-1D53C506B2F7}" type="datetime1">
              <a:rPr lang="en-US" smtClean="0"/>
              <a:t>12/9/2022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46775C8E-EF48-4F51-9C45-711A11385D43}" type="datetime1">
              <a:rPr lang="en-US" smtClean="0"/>
              <a:t>12/9/2022</a:t>
            </a:fld>
            <a:endParaRPr lang="en-US" dirty="0"/>
          </a:p>
        </p:txBody>
      </p:sp>
      <p:sp>
        <p:nvSpPr>
          <p:cNvPr id="10" name="Footer Placeholder 9">
            <a:extLst>
              <a:ext uri="{FF2B5EF4-FFF2-40B4-BE49-F238E27FC236}">
                <a16:creationId xmlns=""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918B0B-C050-40FE-A397-DEE8A8B8E82E}" type="datetime1">
              <a:rPr lang="en-US" smtClean="0"/>
              <a:t>12/9/2022</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EFB99F6-A82D-4FDD-9CBC-523ABFC5B178}" type="datetime1">
              <a:rPr lang="en-US" smtClean="0"/>
              <a:t>12/9/2022</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7030A0"/>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 Type="http://schemas.openxmlformats.org/officeDocument/2006/relationships/image" Target="../media/image17.png"/><Relationship Id="rId21" Type="http://schemas.openxmlformats.org/officeDocument/2006/relationships/image" Target="../media/image35.jpeg"/><Relationship Id="rId34" Type="http://schemas.openxmlformats.org/officeDocument/2006/relationships/image" Target="../media/image48.jpeg"/><Relationship Id="rId7" Type="http://schemas.openxmlformats.org/officeDocument/2006/relationships/image" Target="../media/image21.png"/><Relationship Id="rId12" Type="http://schemas.openxmlformats.org/officeDocument/2006/relationships/image" Target="../media/image26.jpeg"/><Relationship Id="rId17" Type="http://schemas.openxmlformats.org/officeDocument/2006/relationships/image" Target="../media/image31.jpeg"/><Relationship Id="rId25" Type="http://schemas.openxmlformats.org/officeDocument/2006/relationships/image" Target="../media/image39.jpeg"/><Relationship Id="rId33" Type="http://schemas.openxmlformats.org/officeDocument/2006/relationships/image" Target="../media/image47.jpeg"/><Relationship Id="rId2" Type="http://schemas.openxmlformats.org/officeDocument/2006/relationships/image" Target="../media/image16.jpeg"/><Relationship Id="rId16" Type="http://schemas.openxmlformats.org/officeDocument/2006/relationships/image" Target="../media/image30.jpeg"/><Relationship Id="rId20" Type="http://schemas.openxmlformats.org/officeDocument/2006/relationships/image" Target="../media/image34.png"/><Relationship Id="rId29"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jpeg"/><Relationship Id="rId32" Type="http://schemas.openxmlformats.org/officeDocument/2006/relationships/image" Target="../media/image46.jpeg"/><Relationship Id="rId5" Type="http://schemas.openxmlformats.org/officeDocument/2006/relationships/image" Target="../media/image19.png"/><Relationship Id="rId15" Type="http://schemas.openxmlformats.org/officeDocument/2006/relationships/image" Target="../media/image29.jpeg"/><Relationship Id="rId23" Type="http://schemas.openxmlformats.org/officeDocument/2006/relationships/image" Target="../media/image37.png"/><Relationship Id="rId28" Type="http://schemas.openxmlformats.org/officeDocument/2006/relationships/image" Target="../media/image42.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 Type="http://schemas.openxmlformats.org/officeDocument/2006/relationships/image" Target="../media/image18.png"/><Relationship Id="rId9" Type="http://schemas.openxmlformats.org/officeDocument/2006/relationships/image" Target="../media/image23.jpeg"/><Relationship Id="rId14" Type="http://schemas.openxmlformats.org/officeDocument/2006/relationships/image" Target="../media/image28.jpeg"/><Relationship Id="rId22" Type="http://schemas.openxmlformats.org/officeDocument/2006/relationships/image" Target="../media/image36.jpeg"/><Relationship Id="rId27" Type="http://schemas.openxmlformats.org/officeDocument/2006/relationships/image" Target="../media/image41.png"/><Relationship Id="rId30" Type="http://schemas.openxmlformats.org/officeDocument/2006/relationships/image" Target="../media/image44.jpeg"/><Relationship Id="rId35"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mailto:bounthomp54@gmail.com" TargetMode="External"/><Relationship Id="rId3" Type="http://schemas.openxmlformats.org/officeDocument/2006/relationships/hyperlink" Target="mailto:lsisoulath@gmail.com" TargetMode="External"/><Relationship Id="rId7" Type="http://schemas.openxmlformats.org/officeDocument/2006/relationships/hyperlink" Target="mailto:lavansouthisan@yahoo.com" TargetMode="External"/><Relationship Id="rId2" Type="http://schemas.openxmlformats.org/officeDocument/2006/relationships/hyperlink" Target="mailto:gfachas.chansy@gmail.com" TargetMode="External"/><Relationship Id="rId1" Type="http://schemas.openxmlformats.org/officeDocument/2006/relationships/slideLayout" Target="../slideLayouts/slideLayout2.xml"/><Relationship Id="rId6" Type="http://schemas.openxmlformats.org/officeDocument/2006/relationships/hyperlink" Target="mailto:siriKTP@yahoo.com" TargetMode="External"/><Relationship Id="rId11" Type="http://schemas.openxmlformats.org/officeDocument/2006/relationships/hyperlink" Target="mailto:khanthong07@hotmail.com" TargetMode="External"/><Relationship Id="rId5" Type="http://schemas.openxmlformats.org/officeDocument/2006/relationships/hyperlink" Target="mailto:mimala63@gmail.com" TargetMode="External"/><Relationship Id="rId10" Type="http://schemas.openxmlformats.org/officeDocument/2006/relationships/hyperlink" Target="mailto:sirisoukssv@gmail.com" TargetMode="External"/><Relationship Id="rId4" Type="http://schemas.openxmlformats.org/officeDocument/2006/relationships/hyperlink" Target="mailto:ratthiphone@yhoo.com" TargetMode="External"/><Relationship Id="rId9" Type="http://schemas.openxmlformats.org/officeDocument/2006/relationships/hyperlink" Target="mailto:sirimanothamp@yahoo.com"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mailto:maniphet@psilaos.org" TargetMode="External"/><Relationship Id="rId13" Type="http://schemas.openxmlformats.org/officeDocument/2006/relationships/hyperlink" Target="mailto:chanseng.leun@yahoo.com" TargetMode="External"/><Relationship Id="rId3" Type="http://schemas.openxmlformats.org/officeDocument/2006/relationships/hyperlink" Target="mailto:sayavon@yahoo.com" TargetMode="External"/><Relationship Id="rId7" Type="http://schemas.openxmlformats.org/officeDocument/2006/relationships/hyperlink" Target="mailto:philavone_souk@live.com" TargetMode="External"/><Relationship Id="rId12" Type="http://schemas.openxmlformats.org/officeDocument/2006/relationships/hyperlink" Target="mailto:Inthana.bou@gmail.com" TargetMode="External"/><Relationship Id="rId2" Type="http://schemas.openxmlformats.org/officeDocument/2006/relationships/hyperlink" Target="mailto:vkphixay@gmail.com" TargetMode="External"/><Relationship Id="rId1" Type="http://schemas.openxmlformats.org/officeDocument/2006/relationships/slideLayout" Target="../slideLayouts/slideLayout2.xml"/><Relationship Id="rId6" Type="http://schemas.openxmlformats.org/officeDocument/2006/relationships/hyperlink" Target="mailto:p.sisamone@yahoo.com" TargetMode="External"/><Relationship Id="rId11" Type="http://schemas.openxmlformats.org/officeDocument/2006/relationships/hyperlink" Target="mailto:bangon.syr@gmail.com" TargetMode="External"/><Relationship Id="rId5" Type="http://schemas.openxmlformats.org/officeDocument/2006/relationships/hyperlink" Target="mailto:daoduangchanh@hotmail.com" TargetMode="External"/><Relationship Id="rId10" Type="http://schemas.openxmlformats.org/officeDocument/2006/relationships/hyperlink" Target="mailto:alongkonepsvobgyn@gmail.com" TargetMode="External"/><Relationship Id="rId4" Type="http://schemas.openxmlformats.org/officeDocument/2006/relationships/hyperlink" Target="mailto:chanthavone.lk@gmail.com" TargetMode="External"/><Relationship Id="rId9" Type="http://schemas.openxmlformats.org/officeDocument/2006/relationships/hyperlink" Target="mailto:vsychareun@gmail.com" TargetMode="External"/><Relationship Id="rId14" Type="http://schemas.openxmlformats.org/officeDocument/2006/relationships/hyperlink" Target="mailto:dase_bk@hotmail.com"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mailto:thepasone.laopfha@gmail.com" TargetMode="External"/><Relationship Id="rId13" Type="http://schemas.openxmlformats.org/officeDocument/2006/relationships/hyperlink" Target="mailto:Sompong.laopfha@gmail.com" TargetMode="External"/><Relationship Id="rId3" Type="http://schemas.openxmlformats.org/officeDocument/2006/relationships/hyperlink" Target="mailto:manisone.laopfha@gmail.com" TargetMode="External"/><Relationship Id="rId7" Type="http://schemas.openxmlformats.org/officeDocument/2006/relationships/hyperlink" Target="mailto:bouvanh.laopfha@gmail.com" TargetMode="External"/><Relationship Id="rId12" Type="http://schemas.openxmlformats.org/officeDocument/2006/relationships/hyperlink" Target="mailto:vilasith.laopfha@gmail.com" TargetMode="External"/><Relationship Id="rId2" Type="http://schemas.openxmlformats.org/officeDocument/2006/relationships/hyperlink" Target="mailto:noiaaaa@live.com" TargetMode="External"/><Relationship Id="rId16" Type="http://schemas.openxmlformats.org/officeDocument/2006/relationships/hyperlink" Target="mailto:onanong.laopfha@gmail.com" TargetMode="External"/><Relationship Id="rId1" Type="http://schemas.openxmlformats.org/officeDocument/2006/relationships/slideLayout" Target="../slideLayouts/slideLayout2.xml"/><Relationship Id="rId6" Type="http://schemas.openxmlformats.org/officeDocument/2006/relationships/hyperlink" Target="mailto:southisouk.laopfha@gmail.com" TargetMode="External"/><Relationship Id="rId11" Type="http://schemas.openxmlformats.org/officeDocument/2006/relationships/hyperlink" Target="mailto:chintana.laopfha@gmail.com" TargetMode="External"/><Relationship Id="rId5" Type="http://schemas.openxmlformats.org/officeDocument/2006/relationships/hyperlink" Target="mailto:souphon.laopfha@gmail.com" TargetMode="External"/><Relationship Id="rId15" Type="http://schemas.openxmlformats.org/officeDocument/2006/relationships/hyperlink" Target="mailto:thipphachan.laopfha@gmail.com" TargetMode="External"/><Relationship Id="rId10" Type="http://schemas.openxmlformats.org/officeDocument/2006/relationships/hyperlink" Target="mailto:somching.laopfha@gmail.com" TargetMode="External"/><Relationship Id="rId4" Type="http://schemas.openxmlformats.org/officeDocument/2006/relationships/hyperlink" Target="mailto:khemphone.laopfha@gmail.com" TargetMode="External"/><Relationship Id="rId9" Type="http://schemas.openxmlformats.org/officeDocument/2006/relationships/hyperlink" Target="mailto:sene.laopfha@gmail.com" TargetMode="External"/><Relationship Id="rId14" Type="http://schemas.openxmlformats.org/officeDocument/2006/relationships/hyperlink" Target="mailto:ninasengphachanh.laopfha@gmail.com" TargetMode="External"/></Relationships>
</file>

<file path=ppt/slides/_rels/slide25.xml.rels><?xml version="1.0" encoding="UTF-8" standalone="yes"?>
<Relationships xmlns="http://schemas.openxmlformats.org/package/2006/relationships"><Relationship Id="rId8" Type="http://schemas.openxmlformats.org/officeDocument/2006/relationships/hyperlink" Target="mailto:sengsamay.alopfha@gmail.com" TargetMode="External"/><Relationship Id="rId3" Type="http://schemas.openxmlformats.org/officeDocument/2006/relationships/hyperlink" Target="mailto:sinthavilay.laopfha@gmail.com" TargetMode="External"/><Relationship Id="rId7" Type="http://schemas.openxmlformats.org/officeDocument/2006/relationships/hyperlink" Target="mailto:thavy.laopfha@gmail.com" TargetMode="External"/><Relationship Id="rId2" Type="http://schemas.openxmlformats.org/officeDocument/2006/relationships/hyperlink" Target="mailto:sengphet.laopfha@gmail.com" TargetMode="External"/><Relationship Id="rId1" Type="http://schemas.openxmlformats.org/officeDocument/2006/relationships/slideLayout" Target="../slideLayouts/slideLayout2.xml"/><Relationship Id="rId6" Type="http://schemas.openxmlformats.org/officeDocument/2006/relationships/hyperlink" Target="mailto:anousith.laopfha@gmail.com" TargetMode="External"/><Relationship Id="rId5" Type="http://schemas.openxmlformats.org/officeDocument/2006/relationships/hyperlink" Target="mailto:phengbdp.laopfha@gmail.com" TargetMode="External"/><Relationship Id="rId4" Type="http://schemas.openxmlformats.org/officeDocument/2006/relationships/hyperlink" Target="mailto:sonephet.phetdara@gmail.com" TargetMode="External"/><Relationship Id="rId9" Type="http://schemas.openxmlformats.org/officeDocument/2006/relationships/hyperlink" Target="mailto:sengphettbd.laopfha@gmail.com"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siriKTP@yahoo.com" TargetMode="External"/><Relationship Id="rId7" Type="http://schemas.openxmlformats.org/officeDocument/2006/relationships/hyperlink" Target="mailto:siamphone_vyc@yahoo.com" TargetMode="External"/><Relationship Id="rId2" Type="http://schemas.openxmlformats.org/officeDocument/2006/relationships/hyperlink" Target="mailto:gfachas.chansy@gmail.com" TargetMode="External"/><Relationship Id="rId1" Type="http://schemas.openxmlformats.org/officeDocument/2006/relationships/slideLayout" Target="../slideLayouts/slideLayout2.xml"/><Relationship Id="rId6" Type="http://schemas.openxmlformats.org/officeDocument/2006/relationships/hyperlink" Target="mailto:lsisoulath@gmail.com" TargetMode="External"/><Relationship Id="rId5" Type="http://schemas.openxmlformats.org/officeDocument/2006/relationships/hyperlink" Target="mailto:vanhlakone.laopfha@gmail.com" TargetMode="External"/><Relationship Id="rId4" Type="http://schemas.openxmlformats.org/officeDocument/2006/relationships/hyperlink" Target="mailto:lavan.southisan@gmail.com" TargetMode="External"/></Relationships>
</file>

<file path=ppt/slides/_rels/slide27.xml.rels><?xml version="1.0" encoding="UTF-8" standalone="yes"?>
<Relationships xmlns="http://schemas.openxmlformats.org/package/2006/relationships"><Relationship Id="rId8" Type="http://schemas.openxmlformats.org/officeDocument/2006/relationships/hyperlink" Target="mailto:sirisoukssv@gmail.com" TargetMode="External"/><Relationship Id="rId3" Type="http://schemas.openxmlformats.org/officeDocument/2006/relationships/hyperlink" Target="mailto:gfachas.chansy@gmail.com" TargetMode="External"/><Relationship Id="rId7" Type="http://schemas.openxmlformats.org/officeDocument/2006/relationships/hyperlink" Target="mailto:dchanh_s2002@yahoo.com" TargetMode="External"/><Relationship Id="rId2" Type="http://schemas.openxmlformats.org/officeDocument/2006/relationships/hyperlink" Target="mailto:ratthiphone@yahoo.com" TargetMode="External"/><Relationship Id="rId1" Type="http://schemas.openxmlformats.org/officeDocument/2006/relationships/slideLayout" Target="../slideLayouts/slideLayout2.xml"/><Relationship Id="rId6" Type="http://schemas.openxmlformats.org/officeDocument/2006/relationships/hyperlink" Target="mailto:vanhlakone.laopfha@gmail.com" TargetMode="External"/><Relationship Id="rId5" Type="http://schemas.openxmlformats.org/officeDocument/2006/relationships/hyperlink" Target="mailto:siamphone_vyc@yahoo.com" TargetMode="External"/><Relationship Id="rId4" Type="http://schemas.openxmlformats.org/officeDocument/2006/relationships/hyperlink" Target="mailto:lsisoulath@gmail.com"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mailto:sene.laopfha@gmail.com" TargetMode="External"/><Relationship Id="rId13" Type="http://schemas.openxmlformats.org/officeDocument/2006/relationships/hyperlink" Target="mailto:sinthavilay.laopfha@gmail.com" TargetMode="External"/><Relationship Id="rId3" Type="http://schemas.openxmlformats.org/officeDocument/2006/relationships/hyperlink" Target="mailto:southisouk.laopfha@gmail.com" TargetMode="External"/><Relationship Id="rId7" Type="http://schemas.openxmlformats.org/officeDocument/2006/relationships/hyperlink" Target="mailto:somching.laopfha@gmail.com" TargetMode="External"/><Relationship Id="rId12" Type="http://schemas.openxmlformats.org/officeDocument/2006/relationships/hyperlink" Target="mailto:khunthalee.laopfha@gmail.com" TargetMode="External"/><Relationship Id="rId2" Type="http://schemas.openxmlformats.org/officeDocument/2006/relationships/hyperlink" Target="mailto:souphon.laopfha@gmail.com" TargetMode="External"/><Relationship Id="rId1" Type="http://schemas.openxmlformats.org/officeDocument/2006/relationships/slideLayout" Target="../slideLayouts/slideLayout2.xml"/><Relationship Id="rId6" Type="http://schemas.openxmlformats.org/officeDocument/2006/relationships/hyperlink" Target="mailto:thepeaksone.laopfha@gmail.com" TargetMode="External"/><Relationship Id="rId11" Type="http://schemas.openxmlformats.org/officeDocument/2006/relationships/hyperlink" Target="mailto:vanhnasone.laopfha@gmail.com" TargetMode="External"/><Relationship Id="rId5" Type="http://schemas.openxmlformats.org/officeDocument/2006/relationships/hyperlink" Target="mailto:vilasith.laopfha@gmail.com" TargetMode="External"/><Relationship Id="rId10" Type="http://schemas.openxmlformats.org/officeDocument/2006/relationships/hyperlink" Target="mailto:thipphachanh.laopfha@gmail.com" TargetMode="External"/><Relationship Id="rId4" Type="http://schemas.openxmlformats.org/officeDocument/2006/relationships/hyperlink" Target="mailto:bouavanh.laopfha@gmail.com" TargetMode="External"/><Relationship Id="rId9" Type="http://schemas.openxmlformats.org/officeDocument/2006/relationships/hyperlink" Target="mailto:chintana.laopfha@gmail.com"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mailto:xiengmonechan.laopfha@gmail.com" TargetMode="External"/><Relationship Id="rId13" Type="http://schemas.openxmlformats.org/officeDocument/2006/relationships/hyperlink" Target="mailto:noyvlp@gmail.com" TargetMode="External"/><Relationship Id="rId3" Type="http://schemas.openxmlformats.org/officeDocument/2006/relationships/hyperlink" Target="mailto:anousith.laopfha@gmail.com" TargetMode="External"/><Relationship Id="rId7" Type="http://schemas.openxmlformats.org/officeDocument/2006/relationships/hyperlink" Target="mailto:Vathsana.laopfha@gmail.com" TargetMode="External"/><Relationship Id="rId12" Type="http://schemas.openxmlformats.org/officeDocument/2006/relationships/hyperlink" Target="mailto:nou-ske@hotmail.com" TargetMode="External"/><Relationship Id="rId2" Type="http://schemas.openxmlformats.org/officeDocument/2006/relationships/hyperlink" Target="mailto:phengbdp.laopfha@gmail.com" TargetMode="External"/><Relationship Id="rId1" Type="http://schemas.openxmlformats.org/officeDocument/2006/relationships/slideLayout" Target="../slideLayouts/slideLayout2.xml"/><Relationship Id="rId6" Type="http://schemas.openxmlformats.org/officeDocument/2006/relationships/hyperlink" Target="mailto:sengsamay.laopfha@gmail.com" TargetMode="External"/><Relationship Id="rId11" Type="http://schemas.openxmlformats.org/officeDocument/2006/relationships/hyperlink" Target="mailto:pakaythipkkp@gmail.com" TargetMode="External"/><Relationship Id="rId5" Type="http://schemas.openxmlformats.org/officeDocument/2006/relationships/hyperlink" Target="mailto:sengphettbd.laopfha@gmail.com" TargetMode="External"/><Relationship Id="rId10" Type="http://schemas.openxmlformats.org/officeDocument/2006/relationships/hyperlink" Target="mailto:dase_bk@hotmail.com" TargetMode="External"/><Relationship Id="rId4" Type="http://schemas.openxmlformats.org/officeDocument/2006/relationships/hyperlink" Target="mailto:noynilanh.laopfha@gmail.com" TargetMode="External"/><Relationship Id="rId9" Type="http://schemas.openxmlformats.org/officeDocument/2006/relationships/hyperlink" Target="mailto:sinsps1355@gmail.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hyperlink" Target="https://www.facebook.com/pfhalaos" TargetMode="External"/><Relationship Id="rId3" Type="http://schemas.openxmlformats.org/officeDocument/2006/relationships/image" Target="../media/image51.png"/><Relationship Id="rId7" Type="http://schemas.openxmlformats.org/officeDocument/2006/relationships/image" Target="../media/image54.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5.png"/><Relationship Id="rId5" Type="http://schemas.openxmlformats.org/officeDocument/2006/relationships/image" Target="../media/image52.png"/><Relationship Id="rId10" Type="http://schemas.openxmlformats.org/officeDocument/2006/relationships/hyperlink" Target="https://www.youtube.com/channel/UCVPMho0qNoEAT_7jCwAkKNg" TargetMode="External"/><Relationship Id="rId4" Type="http://schemas.openxmlformats.org/officeDocument/2006/relationships/hyperlink" Target="https://www.pfhalaos.org/" TargetMode="External"/><Relationship Id="rId9" Type="http://schemas.openxmlformats.org/officeDocument/2006/relationships/hyperlink" Target="https://www.facebook.com/page/pfhalaos"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 xmlns:a16="http://schemas.microsoft.com/office/drawing/2014/main" id="{D6D7A0BC-0046-4CAA-8E7F-DCAFE511EA0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 xmlns:a16="http://schemas.microsoft.com/office/drawing/2014/main" id="{1C21E816-31F5-48BB-BD02-D15F2F18B48A}"/>
              </a:ext>
            </a:extLst>
          </p:cNvPr>
          <p:cNvSpPr>
            <a:spLocks noGrp="1"/>
          </p:cNvSpPr>
          <p:nvPr>
            <p:ph type="ctrTitle"/>
          </p:nvPr>
        </p:nvSpPr>
        <p:spPr>
          <a:xfrm>
            <a:off x="581191" y="1020431"/>
            <a:ext cx="10993549" cy="1475013"/>
          </a:xfrm>
        </p:spPr>
        <p:txBody>
          <a:bodyPr>
            <a:normAutofit/>
          </a:bodyPr>
          <a:lstStyle/>
          <a:p>
            <a:r>
              <a:rPr lang="lo-LA" sz="4400" b="1" dirty="0">
                <a:latin typeface="Phetsarath OT" panose="02000500000000000001" pitchFamily="2" charset="2"/>
                <a:ea typeface="Phetsarath OT" panose="02000500000000000001" pitchFamily="2" charset="2"/>
                <a:cs typeface="Phetsarath OT" panose="02000500000000000001" pitchFamily="2" charset="2"/>
              </a:rPr>
              <a:t>ປະຫວັດຄວາມເປັນມາຂອງສສສຄ</a:t>
            </a:r>
            <a:r>
              <a:rPr lang="en-US" sz="4400" b="1" dirty="0">
                <a:latin typeface="Phetsarath OT" panose="02000500000000000001" pitchFamily="2" charset="2"/>
                <a:ea typeface="Phetsarath OT" panose="02000500000000000001" pitchFamily="2" charset="2"/>
                <a:cs typeface="Phetsarath OT" panose="02000500000000000001" pitchFamily="2" charset="2"/>
              </a:rPr>
              <a:t> </a:t>
            </a:r>
            <a:r>
              <a:rPr lang="en-US" dirty="0" err="1">
                <a:solidFill>
                  <a:srgbClr val="00B050"/>
                </a:solidFill>
              </a:rPr>
              <a:t>pfha</a:t>
            </a:r>
            <a:r>
              <a:rPr lang="en-US" dirty="0">
                <a:solidFill>
                  <a:srgbClr val="00B050"/>
                </a:solidFill>
              </a:rPr>
              <a:t> history</a:t>
            </a:r>
          </a:p>
        </p:txBody>
      </p:sp>
      <p:sp>
        <p:nvSpPr>
          <p:cNvPr id="3" name="Subtitle 2">
            <a:extLst>
              <a:ext uri="{FF2B5EF4-FFF2-40B4-BE49-F238E27FC236}">
                <a16:creationId xmlns="" xmlns:a16="http://schemas.microsoft.com/office/drawing/2014/main" id="{835D6E6B-3353-491C-A3C6-F278D6CED8B3}"/>
              </a:ext>
            </a:extLst>
          </p:cNvPr>
          <p:cNvSpPr>
            <a:spLocks noGrp="1"/>
          </p:cNvSpPr>
          <p:nvPr>
            <p:ph type="subTitle" idx="1"/>
          </p:nvPr>
        </p:nvSpPr>
        <p:spPr>
          <a:xfrm>
            <a:off x="581194" y="2495445"/>
            <a:ext cx="10993546" cy="468233"/>
          </a:xfrm>
        </p:spPr>
        <p:txBody>
          <a:bodyPr>
            <a:normAutofit/>
          </a:bodyPr>
          <a:lstStyle/>
          <a:p>
            <a:r>
              <a:rPr lang="lo-LA" dirty="0">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ສະມາຄົມສົ່ງເສີມສຸຂະພາບຄອບຄົວ(ສສສຄ) </a:t>
            </a:r>
            <a:r>
              <a:rPr lang="en-US" dirty="0"/>
              <a:t>THE PROMOTION OF FAMILY HEALTH ASSOCIATION, </a:t>
            </a:r>
            <a:r>
              <a:rPr lang="en-US" dirty="0">
                <a:solidFill>
                  <a:srgbClr val="FF0000"/>
                </a:solidFill>
              </a:rPr>
              <a:t>first published 2022</a:t>
            </a:r>
          </a:p>
        </p:txBody>
      </p:sp>
      <p:sp>
        <p:nvSpPr>
          <p:cNvPr id="20" name="Rectangle 19">
            <a:extLst>
              <a:ext uri="{FF2B5EF4-FFF2-40B4-BE49-F238E27FC236}">
                <a16:creationId xmlns="" xmlns:a16="http://schemas.microsoft.com/office/drawing/2014/main" id="{E7C6334F-6411-41EC-AD7D-179EDD8B58C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 xmlns:a16="http://schemas.microsoft.com/office/drawing/2014/main" id="{E6B02CEE-3AF8-4349-9B3E-8970E6DF62B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 xmlns:a16="http://schemas.microsoft.com/office/drawing/2014/main" id="{AAA01CF0-3FB5-44EB-B7DE-F2E86374C2F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pic>
        <p:nvPicPr>
          <p:cNvPr id="6" name="Picture 5" descr="abstract image">
            <a:extLst>
              <a:ext uri="{FF2B5EF4-FFF2-40B4-BE49-F238E27FC236}">
                <a16:creationId xmlns="" xmlns:a16="http://schemas.microsoft.com/office/drawing/2014/main" id="{F1A8C364-94D4-4630-BAD0-78722F347055}"/>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8733" y="3081867"/>
            <a:ext cx="11260667" cy="3310466"/>
          </a:xfrm>
          <a:prstGeom prst="rect">
            <a:avLst/>
          </a:prstGeom>
        </p:spPr>
      </p:pic>
      <p:pic>
        <p:nvPicPr>
          <p:cNvPr id="1026" name="Picture 2" descr="CoinDesk: Bitcoin, Ethereum, Crypto News and Price Data">
            <a:extLst>
              <a:ext uri="{FF2B5EF4-FFF2-40B4-BE49-F238E27FC236}">
                <a16:creationId xmlns="" xmlns:a16="http://schemas.microsoft.com/office/drawing/2014/main" id="{BE7AD9BF-DE67-7AA7-79C6-9186C30992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534" y="3081867"/>
            <a:ext cx="4689061" cy="331046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 xmlns:a16="http://schemas.microsoft.com/office/drawing/2014/main" id="{950CABEC-B1E6-37FB-2B31-1763F5AE62EB}"/>
              </a:ext>
            </a:extLst>
          </p:cNvPr>
          <p:cNvSpPr>
            <a:spLocks noGrp="1"/>
          </p:cNvSpPr>
          <p:nvPr>
            <p:ph type="sldNum" sz="quarter" idx="12"/>
          </p:nvPr>
        </p:nvSpPr>
        <p:spPr/>
        <p:txBody>
          <a:bodyPr/>
          <a:lstStyle/>
          <a:p>
            <a:fld id="{3A98EE3D-8CD1-4C3F-BD1C-C98C9596463C}" type="slidenum">
              <a:rPr lang="en-US" smtClean="0"/>
              <a:t>1</a:t>
            </a:fld>
            <a:endParaRPr lang="en-US" dirty="0"/>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340864"/>
            <a:ext cx="5514808" cy="3634486"/>
          </a:xfrm>
        </p:spPr>
        <p:txBody>
          <a:bodyPr>
            <a:normAutofit/>
          </a:bodyPr>
          <a:lstStyle/>
          <a:p>
            <a:pPr marL="0" marR="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ຄະນະຮັບຜິດຊອບໂຄງການ ຈາກກະຊວງສາທາ ແລະ ສູນກາງສະຫະພັນແມ່ຍິງ ກໍ່ປະກອບມີ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R="0" lvl="0">
              <a:lnSpc>
                <a:spcPct val="107000"/>
              </a:lnSpc>
              <a:spcBef>
                <a:spcPts val="0"/>
              </a:spcBef>
              <a:spcAft>
                <a:spcPts val="0"/>
              </a:spcAft>
              <a:buFont typeface="Wingdings" panose="05000000000000000000" pitchFamily="2"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ນາງ ດຣ ບັນດິດ ປະທຸມມະວັນ ຫົວໜ້າກົມພົວພັນ-ຮ່ວມມືກັບຕ່າງປະເທດ ສູນກາງສະຫະພັນແມ່ຍິງ</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R="0" lvl="0">
              <a:lnSpc>
                <a:spcPct val="107000"/>
              </a:lnSpc>
              <a:spcBef>
                <a:spcPts val="0"/>
              </a:spcBef>
              <a:spcAft>
                <a:spcPts val="0"/>
              </a:spcAft>
              <a:buFont typeface="Wingdings" panose="05000000000000000000" pitchFamily="2"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ນາງ ດຣ ສົມຈິດ ອັກຄະວົງ ຮອງຫົວໜ້າກົມ ອະນາໄມ-ກັນພະຍາດ, ກະຊວງສາທາລະນະສຸກ</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R="0" lvl="0">
              <a:lnSpc>
                <a:spcPct val="107000"/>
              </a:lnSpc>
              <a:spcBef>
                <a:spcPts val="0"/>
              </a:spcBef>
              <a:spcAft>
                <a:spcPts val="800"/>
              </a:spcAft>
              <a:buFont typeface="Wingdings" panose="05000000000000000000" pitchFamily="2"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ດຣ ເນົາ ບຸດຕາ ຮອງຫົວໜ້າຫ້ອງການກະຊວງສາທາລະນະສຸກ</a:t>
            </a:r>
          </a:p>
          <a:p>
            <a:pPr marR="0" lvl="0">
              <a:lnSpc>
                <a:spcPct val="107000"/>
              </a:lnSpc>
              <a:spcBef>
                <a:spcPts val="0"/>
              </a:spcBef>
              <a:spcAft>
                <a:spcPts val="800"/>
              </a:spcAft>
              <a:buFont typeface="Wingdings" panose="05000000000000000000" pitchFamily="2" charset="2"/>
              <a:buChar char="§"/>
            </a:pPr>
            <a:endParaRPr lang="lo-LA" sz="1800" dirty="0">
              <a:latin typeface="Calibri" panose="020F0502020204030204" pitchFamily="34" charset="0"/>
              <a:ea typeface="Calibri" panose="020F0502020204030204" pitchFamily="34" charset="0"/>
              <a:cs typeface="Phetsarath OT" panose="02000500000000000001" pitchFamily="2" charset="2"/>
            </a:endParaRPr>
          </a:p>
          <a:p>
            <a:pPr marR="0" lvl="0">
              <a:lnSpc>
                <a:spcPct val="107000"/>
              </a:lnSpc>
              <a:spcBef>
                <a:spcPts val="0"/>
              </a:spcBef>
              <a:spcAft>
                <a:spcPts val="800"/>
              </a:spcAft>
              <a:buFont typeface="Wingdings" panose="05000000000000000000" pitchFamily="2" charset="2"/>
              <a:buChar char="§"/>
            </a:pPr>
            <a:endParaRPr lang="lo-LA" sz="1800" dirty="0">
              <a:effectLst/>
              <a:latin typeface="Calibri" panose="020F0502020204030204" pitchFamily="34" charset="0"/>
              <a:ea typeface="Calibri" panose="020F0502020204030204" pitchFamily="34" charset="0"/>
              <a:cs typeface="Phetsarath OT" panose="02000500000000000001" pitchFamily="2" charset="2"/>
            </a:endParaRPr>
          </a:p>
          <a:p>
            <a:pPr marR="0" lvl="0">
              <a:lnSpc>
                <a:spcPct val="107000"/>
              </a:lnSpc>
              <a:spcBef>
                <a:spcPts val="0"/>
              </a:spcBef>
              <a:spcAft>
                <a:spcPts val="800"/>
              </a:spcAft>
              <a:buFont typeface="Wingdings" panose="05000000000000000000" pitchFamily="2" charset="2"/>
              <a:buChar char="§"/>
            </a:pPr>
            <a:endParaRPr lang="lo-LA" sz="1800" dirty="0">
              <a:effectLst/>
              <a:latin typeface="Calibri" panose="020F0502020204030204" pitchFamily="34" charset="0"/>
              <a:ea typeface="Calibri" panose="020F0502020204030204" pitchFamily="34" charset="0"/>
              <a:cs typeface="Phetsarath OT" panose="02000500000000000001" pitchFamily="2" charset="2"/>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266576" y="2273416"/>
            <a:ext cx="5050173" cy="2289345"/>
          </a:xfrm>
          <a:prstGeom prst="rect">
            <a:avLst/>
          </a:prstGeom>
          <a:noFill/>
        </p:spPr>
        <p:txBody>
          <a:bodyPr wrap="square" rtlCol="0">
            <a:spAutoFit/>
          </a:bodyPr>
          <a:lstStyle/>
          <a:p>
            <a:pPr marL="0" marR="0">
              <a:lnSpc>
                <a:spcPct val="107000"/>
              </a:lnSpc>
              <a:spcBef>
                <a:spcPts val="0"/>
              </a:spcBef>
              <a:spcAft>
                <a:spcPts val="800"/>
              </a:spcAft>
            </a:pPr>
            <a:r>
              <a:rPr lang="en-US" sz="1600" dirty="0">
                <a:effectLst/>
                <a:latin typeface="Arial" panose="020B0604020202020204" pitchFamily="34" charset="0"/>
                <a:ea typeface="Phetsarath OT" panose="02000500000000000001" pitchFamily="2" charset="2"/>
                <a:cs typeface="DokChampa" panose="020B0604020202020204" pitchFamily="34" charset="-34"/>
              </a:rPr>
              <a:t>The project management committees comprised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Phetsarath OT" panose="02000500000000000001" pitchFamily="2" charset="2"/>
                <a:cs typeface="Cordia New" panose="020B0304020202020204" pitchFamily="34" charset="-34"/>
              </a:rPr>
              <a:t>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Bandith</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Pathoumavanh</a:t>
            </a:r>
            <a:r>
              <a:rPr lang="en-US" sz="1600" dirty="0">
                <a:effectLst/>
                <a:latin typeface="Arial" panose="020B0604020202020204" pitchFamily="34" charset="0"/>
                <a:ea typeface="Phetsarath OT" panose="02000500000000000001" pitchFamily="2" charset="2"/>
                <a:cs typeface="Cordia New" panose="020B0304020202020204" pitchFamily="34" charset="-34"/>
              </a:rPr>
              <a:t>, director general of foreign relation and cooperation, Lao Women’s Union</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Phetsarath OT" panose="02000500000000000001" pitchFamily="2" charset="2"/>
                <a:cs typeface="Cordia New" panose="020B0304020202020204" pitchFamily="34" charset="-34"/>
              </a:rPr>
              <a:t>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Somchit</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Akkhavong</a:t>
            </a:r>
            <a:r>
              <a:rPr lang="en-US" sz="1600" dirty="0">
                <a:effectLst/>
                <a:latin typeface="Arial" panose="020B0604020202020204" pitchFamily="34" charset="0"/>
                <a:ea typeface="Phetsarath OT" panose="02000500000000000001" pitchFamily="2" charset="2"/>
                <a:cs typeface="Cordia New" panose="020B0304020202020204" pitchFamily="34" charset="-34"/>
              </a:rPr>
              <a:t>, deputy director general of the ministry of health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800"/>
              </a:spcAft>
              <a:buFont typeface="Symbol" panose="05050102010706020507" pitchFamily="18" charset="2"/>
              <a:buChar char=""/>
            </a:pPr>
            <a:r>
              <a:rPr lang="en-US" sz="1600" dirty="0">
                <a:effectLst/>
                <a:latin typeface="Arial" panose="020B0604020202020204" pitchFamily="34" charset="0"/>
                <a:ea typeface="Phetsarath OT" panose="02000500000000000001" pitchFamily="2" charset="2"/>
                <a:cs typeface="Cordia New" panose="020B0304020202020204" pitchFamily="34" charset="-34"/>
              </a:rPr>
              <a:t>Dr Nao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Bouta</a:t>
            </a:r>
            <a:r>
              <a:rPr lang="en-US" sz="1600" dirty="0">
                <a:effectLst/>
                <a:latin typeface="Arial" panose="020B0604020202020204" pitchFamily="34" charset="0"/>
                <a:ea typeface="Phetsarath OT" panose="02000500000000000001" pitchFamily="2" charset="2"/>
                <a:cs typeface="Cordia New" panose="020B0304020202020204" pitchFamily="34" charset="-34"/>
              </a:rPr>
              <a:t>, vice head of cabinet of the ministry of health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456617B9-273E-B1FA-B995-1AE009537781}"/>
              </a:ext>
            </a:extLst>
          </p:cNvPr>
          <p:cNvSpPr>
            <a:spLocks noGrp="1"/>
          </p:cNvSpPr>
          <p:nvPr>
            <p:ph type="sldNum" sz="quarter" idx="12"/>
          </p:nvPr>
        </p:nvSpPr>
        <p:spPr/>
        <p:txBody>
          <a:bodyPr/>
          <a:lstStyle/>
          <a:p>
            <a:fld id="{3A98EE3D-8CD1-4C3F-BD1C-C98C9596463C}" type="slidenum">
              <a:rPr lang="en-US" smtClean="0"/>
              <a:t>10</a:t>
            </a:fld>
            <a:endParaRPr lang="en-US" dirty="0"/>
          </a:p>
        </p:txBody>
      </p:sp>
    </p:spTree>
    <p:extLst>
      <p:ext uri="{BB962C8B-B14F-4D97-AF65-F5344CB8AC3E}">
        <p14:creationId xmlns:p14="http://schemas.microsoft.com/office/powerpoint/2010/main" val="1544286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340864"/>
            <a:ext cx="5514808" cy="3634486"/>
          </a:xfrm>
        </p:spPr>
        <p:txBody>
          <a:bodyPr>
            <a:normAutofit/>
          </a:bodyPr>
          <a:lstStyle/>
          <a:p>
            <a:pPr marL="0" marR="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ຄະນະກອງເລຂາ ໂຄງການ ມາຈາກ ກະຊວງສາທາ ແລະ ສູນກາງສະຫະພັນ ແມ່ຍິງ ປະກອບດ້ວຍ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ດຣ ແສງປະເສີດ ວັນທານຸວົງ, ກົມອະນາໄມ-ກັນພະຍາດ, ກະຊວງສາທາລະນະສຸກ</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a:p>
            <a:pPr marL="342900" marR="0" lvl="0" indent="-342900">
              <a:lnSpc>
                <a:spcPct val="107000"/>
              </a:lnSpc>
              <a:spcBef>
                <a:spcPts val="0"/>
              </a:spcBef>
              <a:spcAft>
                <a:spcPts val="0"/>
              </a:spcAft>
              <a:buFont typeface="Symbol" panose="05050102010706020507" pitchFamily="18" charset="2"/>
              <a:buChar char=""/>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ທ່ານ ນາງ ດຣ ມະນີສອນ ອຸດົມ ຈາກ ສູກສຸຂະພາບ ແມ່ ແລະ ເດັກ</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a:p>
            <a:pPr marL="342900" marR="0" lvl="0" indent="-342900">
              <a:lnSpc>
                <a:spcPct val="107000"/>
              </a:lnSpc>
              <a:spcBef>
                <a:spcPts val="0"/>
              </a:spcBef>
              <a:spcAft>
                <a:spcPts val="0"/>
              </a:spcAft>
              <a:buFont typeface="Symbol" panose="05050102010706020507" pitchFamily="18" charset="2"/>
              <a:buChar char=""/>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ທ່ານ ນາງ ລາວັນ ສຸດທິສານ, ຮອງຫົວໜ້າຫ້ອງການ ສູນກາງສະຫະພັນແມ່ຍິງ </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a:p>
            <a:pPr marL="342900" marR="0" lvl="0" indent="-342900">
              <a:lnSpc>
                <a:spcPct val="107000"/>
              </a:lnSpc>
              <a:spcBef>
                <a:spcPts val="0"/>
              </a:spcBef>
              <a:spcAft>
                <a:spcPts val="800"/>
              </a:spcAft>
              <a:buFont typeface="Symbol" panose="05050102010706020507" pitchFamily="18" charset="2"/>
              <a:buChar char=""/>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ທ່ານ ນາງ ດຣ ວັນມະນີ ຈັນຊົມພູ ເປັນ ຜູ້ປະສານງານໂຄງການ ຂອງ ສະຫະພັນວາງແຜນຄອບຄົວສາກົນ ຫຼື ເປັນພະນັກງານໂຄງການຂອງ </a:t>
            </a:r>
            <a:r>
              <a:rPr lang="en-US" sz="1800" dirty="0">
                <a:effectLst/>
                <a:latin typeface="Phetsarath OT" panose="02000500000000000001" pitchFamily="2" charset="2"/>
                <a:ea typeface="Phetsarath OT" panose="02000500000000000001" pitchFamily="2" charset="2"/>
                <a:cs typeface="Phetsarath OT" panose="02000500000000000001" pitchFamily="2" charset="2"/>
              </a:rPr>
              <a:t>IPPF </a:t>
            </a: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ທັງເປັນຜູ້ ບໍລິຫານໂຄງການ ນັ້ນເອງ</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266576" y="2273416"/>
            <a:ext cx="5050173" cy="4032707"/>
          </a:xfrm>
          <a:prstGeom prst="rect">
            <a:avLst/>
          </a:prstGeom>
          <a:noFill/>
        </p:spPr>
        <p:txBody>
          <a:bodyPr wrap="square" rtlCol="0">
            <a:spAutoFit/>
          </a:bodyPr>
          <a:lstStyle/>
          <a:p>
            <a:pPr marL="0" marR="0">
              <a:lnSpc>
                <a:spcPct val="107000"/>
              </a:lnSpc>
              <a:spcBef>
                <a:spcPts val="0"/>
              </a:spcBef>
              <a:spcAft>
                <a:spcPts val="800"/>
              </a:spcAft>
            </a:pPr>
            <a:r>
              <a:rPr lang="en-US" sz="1800" dirty="0">
                <a:effectLst/>
                <a:latin typeface="Arial" panose="020B0604020202020204" pitchFamily="34" charset="0"/>
                <a:ea typeface="Phetsarath OT" panose="02000500000000000001" pitchFamily="2" charset="2"/>
                <a:cs typeface="Cordia New" panose="020B0304020202020204" pitchFamily="34" charset="-34"/>
              </a:rPr>
              <a:t>The secretariat of the project from the ministry of health and Lao Women’s Union comprised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Phetsarath OT" panose="02000500000000000001" pitchFamily="2" charset="2"/>
                <a:cs typeface="Cordia New" panose="020B0304020202020204" pitchFamily="34" charset="-34"/>
              </a:rPr>
              <a:t>Dr </a:t>
            </a:r>
            <a:r>
              <a:rPr lang="en-US" sz="1800" dirty="0" err="1">
                <a:effectLst/>
                <a:latin typeface="Arial" panose="020B0604020202020204" pitchFamily="34" charset="0"/>
                <a:ea typeface="Phetsarath OT" panose="02000500000000000001" pitchFamily="2" charset="2"/>
                <a:cs typeface="Cordia New" panose="020B0304020202020204" pitchFamily="34" charset="-34"/>
              </a:rPr>
              <a:t>Sengpaserth</a:t>
            </a:r>
            <a:r>
              <a:rPr lang="en-US" sz="1800" dirty="0">
                <a:effectLst/>
                <a:latin typeface="Arial" panose="020B0604020202020204" pitchFamily="34" charset="0"/>
                <a:ea typeface="Phetsarath OT" panose="02000500000000000001" pitchFamily="2" charset="2"/>
                <a:cs typeface="Cordia New" panose="020B0304020202020204" pitchFamily="34" charset="-34"/>
              </a:rPr>
              <a:t> </a:t>
            </a:r>
            <a:r>
              <a:rPr lang="en-US" sz="1800" dirty="0" err="1">
                <a:effectLst/>
                <a:latin typeface="Arial" panose="020B0604020202020204" pitchFamily="34" charset="0"/>
                <a:ea typeface="Phetsarath OT" panose="02000500000000000001" pitchFamily="2" charset="2"/>
                <a:cs typeface="Cordia New" panose="020B0304020202020204" pitchFamily="34" charset="-34"/>
              </a:rPr>
              <a:t>Vanthanouvong</a:t>
            </a:r>
            <a:r>
              <a:rPr lang="en-US" sz="1800" dirty="0">
                <a:effectLst/>
                <a:latin typeface="Arial" panose="020B0604020202020204" pitchFamily="34" charset="0"/>
                <a:ea typeface="Phetsarath OT" panose="02000500000000000001" pitchFamily="2" charset="2"/>
                <a:cs typeface="Cordia New" panose="020B0304020202020204" pitchFamily="34" charset="-34"/>
              </a:rPr>
              <a:t> from the department of hygiene and prevention, the ministry of health</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Arial" panose="020B0604020202020204" pitchFamily="34" charset="0"/>
                <a:ea typeface="Phetsarath OT" panose="02000500000000000001" pitchFamily="2" charset="2"/>
                <a:cs typeface="Cordia New" panose="020B0304020202020204" pitchFamily="34" charset="-34"/>
              </a:rPr>
              <a:t>Dr </a:t>
            </a:r>
            <a:r>
              <a:rPr lang="en-US" sz="1800" dirty="0" err="1">
                <a:effectLst/>
                <a:latin typeface="Arial" panose="020B0604020202020204" pitchFamily="34" charset="0"/>
                <a:ea typeface="Phetsarath OT" panose="02000500000000000001" pitchFamily="2" charset="2"/>
                <a:cs typeface="Cordia New" panose="020B0304020202020204" pitchFamily="34" charset="-34"/>
              </a:rPr>
              <a:t>Manisone</a:t>
            </a:r>
            <a:r>
              <a:rPr lang="en-US" sz="1800" dirty="0">
                <a:effectLst/>
                <a:latin typeface="Arial" panose="020B0604020202020204" pitchFamily="34" charset="0"/>
                <a:ea typeface="Phetsarath OT" panose="02000500000000000001" pitchFamily="2" charset="2"/>
                <a:cs typeface="Cordia New" panose="020B0304020202020204" pitchFamily="34" charset="-34"/>
              </a:rPr>
              <a:t> </a:t>
            </a:r>
            <a:r>
              <a:rPr lang="en-US" sz="1800" dirty="0" err="1">
                <a:effectLst/>
                <a:latin typeface="Arial" panose="020B0604020202020204" pitchFamily="34" charset="0"/>
                <a:ea typeface="Phetsarath OT" panose="02000500000000000001" pitchFamily="2" charset="2"/>
                <a:cs typeface="Cordia New" panose="020B0304020202020204" pitchFamily="34" charset="-34"/>
              </a:rPr>
              <a:t>Oudom</a:t>
            </a:r>
            <a:r>
              <a:rPr lang="en-US" sz="1800" dirty="0">
                <a:effectLst/>
                <a:latin typeface="Arial" panose="020B0604020202020204" pitchFamily="34" charset="0"/>
                <a:ea typeface="Phetsarath OT" panose="02000500000000000001" pitchFamily="2" charset="2"/>
                <a:cs typeface="Cordia New" panose="020B0304020202020204" pitchFamily="34" charset="-34"/>
              </a:rPr>
              <a:t> from the mother and child health center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800" dirty="0" err="1">
                <a:effectLst/>
                <a:latin typeface="Arial" panose="020B0604020202020204" pitchFamily="34" charset="0"/>
                <a:ea typeface="Phetsarath OT" panose="02000500000000000001" pitchFamily="2" charset="2"/>
                <a:cs typeface="DokChampa" panose="020B0604020202020204" pitchFamily="34" charset="-34"/>
              </a:rPr>
              <a:t>Ms</a:t>
            </a:r>
            <a:r>
              <a:rPr lang="en-US" sz="1800" dirty="0">
                <a:effectLst/>
                <a:latin typeface="Arial" panose="020B0604020202020204" pitchFamily="34" charset="0"/>
                <a:ea typeface="Phetsarath OT" panose="02000500000000000001" pitchFamily="2" charset="2"/>
                <a:cs typeface="DokChampa" panose="020B0604020202020204" pitchFamily="34" charset="-34"/>
              </a:rPr>
              <a:t> </a:t>
            </a:r>
            <a:r>
              <a:rPr lang="en-US" sz="1800" dirty="0" err="1">
                <a:effectLst/>
                <a:latin typeface="Arial" panose="020B0604020202020204" pitchFamily="34" charset="0"/>
                <a:ea typeface="Phetsarath OT" panose="02000500000000000001" pitchFamily="2" charset="2"/>
                <a:cs typeface="DokChampa" panose="020B0604020202020204" pitchFamily="34" charset="-34"/>
              </a:rPr>
              <a:t>Lavanh</a:t>
            </a:r>
            <a:r>
              <a:rPr lang="en-US" sz="1800" dirty="0">
                <a:effectLst/>
                <a:latin typeface="Arial" panose="020B0604020202020204" pitchFamily="34" charset="0"/>
                <a:ea typeface="Phetsarath OT" panose="02000500000000000001" pitchFamily="2" charset="2"/>
                <a:cs typeface="DokChampa" panose="020B0604020202020204" pitchFamily="34" charset="-34"/>
              </a:rPr>
              <a:t> </a:t>
            </a:r>
            <a:r>
              <a:rPr lang="en-US" sz="1800" dirty="0" err="1">
                <a:effectLst/>
                <a:latin typeface="Arial" panose="020B0604020202020204" pitchFamily="34" charset="0"/>
                <a:ea typeface="Phetsarath OT" panose="02000500000000000001" pitchFamily="2" charset="2"/>
                <a:cs typeface="DokChampa" panose="020B0604020202020204" pitchFamily="34" charset="-34"/>
              </a:rPr>
              <a:t>Southisane</a:t>
            </a:r>
            <a:r>
              <a:rPr lang="en-US" sz="1800" dirty="0">
                <a:effectLst/>
                <a:latin typeface="Arial" panose="020B0604020202020204" pitchFamily="34" charset="0"/>
                <a:ea typeface="Phetsarath OT" panose="02000500000000000001" pitchFamily="2" charset="2"/>
                <a:cs typeface="DokChampa" panose="020B0604020202020204" pitchFamily="34" charset="-34"/>
              </a:rPr>
              <a:t> from </a:t>
            </a:r>
            <a:r>
              <a:rPr lang="en-US" sz="1800" dirty="0">
                <a:effectLst/>
                <a:latin typeface="Arial" panose="020B0604020202020204" pitchFamily="34" charset="0"/>
                <a:ea typeface="Phetsarath OT" panose="02000500000000000001" pitchFamily="2" charset="2"/>
                <a:cs typeface="Cordia New" panose="020B0304020202020204" pitchFamily="34" charset="-34"/>
              </a:rPr>
              <a:t>Lao Women’s Union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Arial" panose="020B0604020202020204" pitchFamily="34" charset="0"/>
                <a:ea typeface="Phetsarath OT" panose="02000500000000000001" pitchFamily="2" charset="2"/>
                <a:cs typeface="Cordia New" panose="020B0304020202020204" pitchFamily="34" charset="-34"/>
              </a:rPr>
              <a:t>Dr </a:t>
            </a:r>
            <a:r>
              <a:rPr lang="en-US" sz="1800" dirty="0" err="1">
                <a:effectLst/>
                <a:latin typeface="Arial" panose="020B0604020202020204" pitchFamily="34" charset="0"/>
                <a:ea typeface="Phetsarath OT" panose="02000500000000000001" pitchFamily="2" charset="2"/>
                <a:cs typeface="Cordia New" panose="020B0304020202020204" pitchFamily="34" charset="-34"/>
              </a:rPr>
              <a:t>Vanhmany</a:t>
            </a:r>
            <a:r>
              <a:rPr lang="en-US" sz="1800" dirty="0">
                <a:effectLst/>
                <a:latin typeface="Arial" panose="020B0604020202020204" pitchFamily="34" charset="0"/>
                <a:ea typeface="Phetsarath OT" panose="02000500000000000001" pitchFamily="2" charset="2"/>
                <a:cs typeface="Cordia New" panose="020B0304020202020204" pitchFamily="34" charset="-34"/>
              </a:rPr>
              <a:t> </a:t>
            </a:r>
            <a:r>
              <a:rPr lang="en-US" sz="1800" dirty="0" err="1">
                <a:effectLst/>
                <a:latin typeface="Arial" panose="020B0604020202020204" pitchFamily="34" charset="0"/>
                <a:ea typeface="Phetsarath OT" panose="02000500000000000001" pitchFamily="2" charset="2"/>
                <a:cs typeface="Cordia New" panose="020B0304020202020204" pitchFamily="34" charset="-34"/>
              </a:rPr>
              <a:t>Chanhsomphou</a:t>
            </a:r>
            <a:r>
              <a:rPr lang="en-US" sz="1800" dirty="0">
                <a:effectLst/>
                <a:latin typeface="Arial" panose="020B0604020202020204" pitchFamily="34" charset="0"/>
                <a:ea typeface="Phetsarath OT" panose="02000500000000000001" pitchFamily="2" charset="2"/>
                <a:cs typeface="Cordia New" panose="020B0304020202020204" pitchFamily="34" charset="-34"/>
              </a:rPr>
              <a:t>, National Project Coordinator of the International Planned Parenthood Federation (IPPF)</a:t>
            </a:r>
            <a:r>
              <a:rPr lang="lo-LA" sz="1800" dirty="0">
                <a:effectLst/>
                <a:latin typeface="Arial" panose="020B0604020202020204" pitchFamily="34" charset="0"/>
                <a:ea typeface="Phetsarath OT" panose="02000500000000000001" pitchFamily="2" charset="2"/>
                <a:cs typeface="DokChampa" panose="020B0604020202020204" pitchFamily="34" charset="-34"/>
              </a:rPr>
              <a:t> </a:t>
            </a:r>
            <a:r>
              <a:rPr lang="en-US" sz="1800" dirty="0">
                <a:effectLst/>
                <a:latin typeface="Arial" panose="020B0604020202020204" pitchFamily="34" charset="0"/>
                <a:ea typeface="Phetsarath OT" panose="02000500000000000001" pitchFamily="2" charset="2"/>
                <a:cs typeface="DokChampa" panose="020B0604020202020204" pitchFamily="34" charset="-34"/>
              </a:rPr>
              <a:t>as IPPF staff and also as a project manager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D3011C8C-0AC3-30BE-2C66-0847375E85BB}"/>
              </a:ext>
            </a:extLst>
          </p:cNvPr>
          <p:cNvSpPr>
            <a:spLocks noGrp="1"/>
          </p:cNvSpPr>
          <p:nvPr>
            <p:ph type="sldNum" sz="quarter" idx="12"/>
          </p:nvPr>
        </p:nvSpPr>
        <p:spPr/>
        <p:txBody>
          <a:bodyPr/>
          <a:lstStyle/>
          <a:p>
            <a:fld id="{3A98EE3D-8CD1-4C3F-BD1C-C98C9596463C}" type="slidenum">
              <a:rPr lang="en-US" smtClean="0"/>
              <a:t>11</a:t>
            </a:fld>
            <a:endParaRPr lang="en-US" dirty="0"/>
          </a:p>
        </p:txBody>
      </p:sp>
    </p:spTree>
    <p:extLst>
      <p:ext uri="{BB962C8B-B14F-4D97-AF65-F5344CB8AC3E}">
        <p14:creationId xmlns:p14="http://schemas.microsoft.com/office/powerpoint/2010/main" val="1409858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340863"/>
            <a:ext cx="5514808" cy="4101881"/>
          </a:xfrm>
        </p:spPr>
        <p:txBody>
          <a:bodyPr>
            <a:normAutofit lnSpcReduction="10000"/>
          </a:bodyPr>
          <a:lstStyle/>
          <a:p>
            <a:pPr marL="0" indent="0">
              <a:lnSpc>
                <a:spcPct val="107000"/>
              </a:lnSpc>
              <a:spcBef>
                <a:spcPts val="0"/>
              </a:spcBef>
              <a:spcAft>
                <a:spcPts val="800"/>
              </a:spcAft>
              <a:buNone/>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ໃນຂະນະທີ່ ຈັດຕັ້ງປະຕິບັດໂຄງການ ແມ່ປອດໄພດັ່ງກ່າວ ຈຶ່ງພົບວ່າ ປະຊາຊົນກຸ່ມເປົ້າໝາຍ ຍັງມີຄວາມຮຽກຮ້ອງຕ້ອງການ,  ປະເທດຊາດຍັງຕ້ອງການທຶນຮອນມາພັດທະນາຊ່ວຍ  ໃຫ້ບັນລຸຕາມເປົ້າໝາຍແຫ່ງຊາດ </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a:p>
            <a:pPr marL="0" indent="0">
              <a:lnSpc>
                <a:spcPct val="107000"/>
              </a:lnSpc>
              <a:spcBef>
                <a:spcPts val="0"/>
              </a:spcBef>
              <a:spcAft>
                <a:spcPts val="800"/>
              </a:spcAft>
              <a:buNone/>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ດັ່ງນັ້ນ, ຈຶ່ງເກີດຄວາມຕ້ອງການຍາດແຍ່ງທຶນຮອນມາຊ່ວຍເຫຼືອປະຊາຊົນ ໃຫ້ຫຼາຍຂຶ້ນ ແລະ ບວກກັບ ອຸດົມການ, ຄວາມຄິດ ແລະ ຄວາມຫວັງທີ່ ຕ້ອງການຊ່ວຍເຫຼືອ ຜູ້ດ້ອຍໂອກາດ ຈຶ່ງໄດ້ມີແນວຄວາມຄິດລິເລິ່ມ ຊອກຫາຫົນທາງໃນການ ສ້າງຕັ້ງສະມາຄົມຂຶ້ນ</a:t>
            </a:r>
            <a:r>
              <a:rPr lang="en-US" sz="1800" dirty="0">
                <a:latin typeface="Phetsarath OT" panose="02000500000000000001" pitchFamily="2" charset="2"/>
                <a:ea typeface="Phetsarath OT" panose="02000500000000000001" pitchFamily="2" charset="2"/>
                <a:cs typeface="Phetsarath OT" panose="02000500000000000001" pitchFamily="2" charset="2"/>
              </a:rPr>
              <a:t>.</a:t>
            </a:r>
          </a:p>
          <a:p>
            <a:pPr marL="0" indent="0">
              <a:lnSpc>
                <a:spcPct val="107000"/>
              </a:lnSpc>
              <a:spcBef>
                <a:spcPts val="0"/>
              </a:spcBef>
              <a:spcAft>
                <a:spcPts val="800"/>
              </a:spcAft>
              <a:buNone/>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ປະຈວບກັບ  ສະຫະພັນວາງແຜນຄອບຄົວສາກົນ ຫຼື </a:t>
            </a:r>
            <a:r>
              <a:rPr lang="en-US" sz="1800" dirty="0">
                <a:effectLst/>
                <a:latin typeface="Phetsarath OT" panose="02000500000000000001" pitchFamily="2" charset="2"/>
                <a:ea typeface="Phetsarath OT" panose="02000500000000000001" pitchFamily="2" charset="2"/>
                <a:cs typeface="Phetsarath OT" panose="02000500000000000001" pitchFamily="2" charset="2"/>
              </a:rPr>
              <a:t>IPPF</a:t>
            </a:r>
            <a:r>
              <a:rPr lang="lo-LA" sz="1800" dirty="0">
                <a:effectLst/>
                <a:latin typeface="Phetsarath OT" panose="02000500000000000001" pitchFamily="2" charset="2"/>
                <a:ea typeface="Phetsarath OT" panose="02000500000000000001" pitchFamily="2" charset="2"/>
                <a:cs typeface="Phetsarath OT" panose="02000500000000000001" pitchFamily="2" charset="2"/>
              </a:rPr>
              <a:t> ກໍ່ມີທຶນສະໜັບສະໜູນ ໃນການຂົນຂວາຍສ້າງຕັ້ງເປັນສະມາຄົມຂອງຄົນລາວ  ເຊັ່ນ:  ໃຫ້ທຶນໃນການຈັດປະຊຸມປຶກສາຫາລື, ໃຫ້ທຶນໃນການຮ່າງເອກະສານ, ໃຫ້ທຶນໃນການໄປຖອດຖອນບົດຮຽນຈາກປະເທດອື່ນ ທີ່ມີປະສົບການ ດັ່ງນີ້ເປັນຕົ້ນ</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266576" y="2273416"/>
            <a:ext cx="5050173" cy="4603889"/>
          </a:xfrm>
          <a:prstGeom prst="rect">
            <a:avLst/>
          </a:prstGeom>
          <a:noFill/>
        </p:spPr>
        <p:txBody>
          <a:bodyPr wrap="square" rtlCol="0">
            <a:spAutoFit/>
          </a:bodyPr>
          <a:lstStyle/>
          <a:p>
            <a:pPr>
              <a:lnSpc>
                <a:spcPct val="107000"/>
              </a:lnSpc>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While implementing the Safe Motherhood Project, it found that the people in the remote area still needed the assistance, the country needed to invest in the development in order to achieve the national development goal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Therefore, there was the inspiration of establishing the association to mobilize more resources to assist the poor people and also hope to assist the advantaged group of people</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At the same time, the International Planned Parenthood Federation (IPPF) provided fund for establishing the association for Laos such as cost for consultation meeting, cost for drafting relevant documents, cost for exposure visit to gain experiences from other experienced countries.</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D24A8E85-B6A0-72F1-AF80-8E9E4DD60FE1}"/>
              </a:ext>
            </a:extLst>
          </p:cNvPr>
          <p:cNvSpPr>
            <a:spLocks noGrp="1"/>
          </p:cNvSpPr>
          <p:nvPr>
            <p:ph type="sldNum" sz="quarter" idx="12"/>
          </p:nvPr>
        </p:nvSpPr>
        <p:spPr/>
        <p:txBody>
          <a:bodyPr/>
          <a:lstStyle/>
          <a:p>
            <a:fld id="{3A98EE3D-8CD1-4C3F-BD1C-C98C9596463C}" type="slidenum">
              <a:rPr lang="en-US" smtClean="0"/>
              <a:t>12</a:t>
            </a:fld>
            <a:endParaRPr lang="en-US" dirty="0"/>
          </a:p>
        </p:txBody>
      </p:sp>
    </p:spTree>
    <p:extLst>
      <p:ext uri="{BB962C8B-B14F-4D97-AF65-F5344CB8AC3E}">
        <p14:creationId xmlns:p14="http://schemas.microsoft.com/office/powerpoint/2010/main" val="4819110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340863"/>
            <a:ext cx="5514808" cy="4101881"/>
          </a:xfrm>
        </p:spPr>
        <p:txBody>
          <a:bodyPr>
            <a:normAutofit lnSpcReduction="10000"/>
          </a:bodyPr>
          <a:lstStyle/>
          <a:p>
            <a:pPr marL="0" indent="0">
              <a:lnSpc>
                <a:spcPct val="107000"/>
              </a:lnSpc>
              <a:spcBef>
                <a:spcPts val="0"/>
              </a:spcBef>
              <a:spcAft>
                <a:spcPts val="800"/>
              </a:spcAft>
              <a:buNone/>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ເພາະສະນັ້ນ, ຈຶ່ງໄດ້ລົງມື ປຶກສາຫາລື, ນໍາເອົາພາກສ່ວນກ່ຽວຂ້ອງໄປຖອດຖອນບົດຮຽນ ແລະ ດໍາເນີນການຂົນຂວາຍໃນການທີ່ຈະສ້າງຕັ້ງສະມາຄົມ</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a:p>
            <a:pPr marL="0" indent="0">
              <a:lnSpc>
                <a:spcPct val="107000"/>
              </a:lnSpc>
              <a:spcBef>
                <a:spcPts val="0"/>
              </a:spcBef>
              <a:spcAft>
                <a:spcPts val="800"/>
              </a:spcAft>
              <a:buNone/>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ແຕ່ ຄວາມພະຍາຍາມດັ່ງກ່າວກໍ່ບໍ່ສໍາເລັດຜົນ ຄື ບໍ່ສາມາດ ຂັບເຄື່ອນໄປໄດ້ ເນື່ອງຈາກ ໃນເວລານັ້ນ ຍັງບໍ່ທັນມີນິຕິກໍາໃດໆ ຮອງຮັບ ຫຼື ອານຸຍາດ ໃຫ້ ສ້າງຕັ້ງ ສະມາຄົມ. ເວົ້າອີກຢ່າງໜຶ່ງກໍ່ຄື ບໍ່ມີ ບ່ອນອີງໃດໆ ທາງດ້ານກົດໝາຍ ນັ້ນເອງ ດ້ວຍເຫດນັ້ນ ທຸກຢ່າງຈຶ່ງໄດ້ຢຸດສະງັກໄປ</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a:p>
            <a:pPr marL="0" indent="0">
              <a:lnSpc>
                <a:spcPct val="107000"/>
              </a:lnSpc>
              <a:spcBef>
                <a:spcPts val="0"/>
              </a:spcBef>
              <a:spcAft>
                <a:spcPts val="800"/>
              </a:spcAft>
              <a:buNone/>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ຢ່າງໃດກໍ່ຕາມ, ຄວາມຄິດ</a:t>
            </a:r>
            <a:r>
              <a:rPr lang="en-US" sz="1800" dirty="0">
                <a:effectLst/>
                <a:latin typeface="Phetsarath OT" panose="02000500000000000001" pitchFamily="2" charset="2"/>
                <a:ea typeface="Phetsarath OT" panose="02000500000000000001" pitchFamily="2" charset="2"/>
                <a:cs typeface="Phetsarath OT" panose="02000500000000000001" pitchFamily="2" charset="2"/>
              </a:rPr>
              <a:t>, </a:t>
            </a: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ຄວາມຕ້ອງການ ແລະ ແຮງດົນໃຈ ໃນການທີ່ຕ້ອງການຊ່ວຍປະຊາຊົນ ແລະ ປະກອບສ່ວນຕໍ່ເປົ້າໝາຍແຫ່ງຊາດ ຫຼື ການພັດທະນາປະເທດຊາດນັ້ນ ຍັງມີຢູ່ໃນຫົວໃຈ. ມັນຍັງ ເປັນຄືແປວໄຟລູກວືບຢູ່ ຄ້າຍຄື ທວນໄຟ ນັກກິລາ ບໍ່ມີດັບມອດ ແລະ ໄດ້ສົ່ງຕໍ່ໆໄປ ໃຫ້ກັບຜູ້ສືບທອດ.</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266576" y="2273416"/>
            <a:ext cx="5050173" cy="3972754"/>
          </a:xfrm>
          <a:prstGeom prst="rect">
            <a:avLst/>
          </a:prstGeom>
          <a:noFill/>
        </p:spPr>
        <p:txBody>
          <a:bodyPr wrap="square" rtlCol="0">
            <a:spAutoFit/>
          </a:bodyPr>
          <a:lstStyle/>
          <a:p>
            <a:pPr>
              <a:lnSpc>
                <a:spcPct val="107000"/>
              </a:lnSpc>
              <a:spcAft>
                <a:spcPts val="800"/>
              </a:spcAft>
            </a:pPr>
            <a:r>
              <a:rPr lang="en-US" sz="1600" dirty="0">
                <a:effectLst/>
                <a:latin typeface="Phetsarath OT" panose="02000500000000000001" pitchFamily="2" charset="2"/>
                <a:ea typeface="Calibri" panose="020F0502020204030204" pitchFamily="34" charset="0"/>
                <a:cs typeface="Cordia New" panose="020B0304020202020204" pitchFamily="34" charset="-34"/>
              </a:rPr>
              <a:t>Therefore, the consultation meeting and study visit was organized for the government relevant parties and started proceeding the establishment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Unfortunately, the initiative and attempt did not succeed, the team needed to stop </a:t>
            </a:r>
            <a:r>
              <a:rPr lang="en-US" sz="1600" dirty="0">
                <a:latin typeface="Arial" panose="020B0604020202020204" pitchFamily="34" charset="0"/>
                <a:ea typeface="Phetsarath OT" panose="02000500000000000001" pitchFamily="2" charset="2"/>
                <a:cs typeface="Cordia New" panose="020B0304020202020204" pitchFamily="34" charset="-34"/>
              </a:rPr>
              <a:t>it </a:t>
            </a:r>
            <a:r>
              <a:rPr lang="en-US" sz="1600" dirty="0">
                <a:effectLst/>
                <a:latin typeface="Arial" panose="020B0604020202020204" pitchFamily="34" charset="0"/>
                <a:ea typeface="Phetsarath OT" panose="02000500000000000001" pitchFamily="2" charset="2"/>
                <a:cs typeface="Cordia New" panose="020B0304020202020204" pitchFamily="34" charset="-34"/>
              </a:rPr>
              <a:t>because there were not any legal documents such as decree to approve the establishment of the association. In other words, there was no legal document to refer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However, inspiration, thought and desire to assist the poor people and contribute to the national development goal or assist in developing the country still bear in the mind. It is like the flame rising in the heart or like the athlete’s fire had never stopped and handed to the inheritor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1DE23185-0FBD-CBBB-59C4-68B26ED7DE13}"/>
              </a:ext>
            </a:extLst>
          </p:cNvPr>
          <p:cNvSpPr>
            <a:spLocks noGrp="1"/>
          </p:cNvSpPr>
          <p:nvPr>
            <p:ph type="sldNum" sz="quarter" idx="12"/>
          </p:nvPr>
        </p:nvSpPr>
        <p:spPr/>
        <p:txBody>
          <a:bodyPr/>
          <a:lstStyle/>
          <a:p>
            <a:fld id="{3A98EE3D-8CD1-4C3F-BD1C-C98C9596463C}" type="slidenum">
              <a:rPr lang="en-US" smtClean="0"/>
              <a:t>13</a:t>
            </a:fld>
            <a:endParaRPr lang="en-US" dirty="0"/>
          </a:p>
        </p:txBody>
      </p:sp>
    </p:spTree>
    <p:extLst>
      <p:ext uri="{BB962C8B-B14F-4D97-AF65-F5344CB8AC3E}">
        <p14:creationId xmlns:p14="http://schemas.microsoft.com/office/powerpoint/2010/main" val="4025152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1946246"/>
            <a:ext cx="5514808" cy="4563611"/>
          </a:xfrm>
        </p:spPr>
        <p:txBody>
          <a:bodyPr>
            <a:noAutofit/>
          </a:bodyPr>
          <a:lstStyle/>
          <a:p>
            <a:pPr marL="0" marR="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ຈົນຕົກມາຮອດ ໃນປີ 2009​ ກະຊວງພາຍໃນ ກໍ່ຄື ລັດຖະບານໄດ້ ອອກ ດໍາລັດ ອານຸມັດ ໃຫ້ສ້າງຕັ້ງສະມາຄົມໄດ້ ເຊິ່ງໃນເວລານັ້ນ ແມ່ນ ເປັນໄລຍະ ທີ່ທ່ານ ນາງ ດຣ ເກດແກ້ວ ສຸດາຈັນ ເຂົ້າມາສືບຕໍ່ພາລະກິດຂອງໂຄງການ ຈື່ງໄດ້ ເລີ້ມ ນໍາພາທີມງານ ຂົນຂວາຍສ້າງຕັ້ງ ສະມາຄົມສົ່ງເສີມສຸຂະພາບຄອບຄົວ ແລະ ສານຕໍ່ອຸດົມການ</a:t>
            </a:r>
            <a:endParaRPr lang="en-US" sz="1800" dirty="0">
              <a:effectLst/>
              <a:latin typeface="Calibri" panose="020F0502020204030204" pitchFamily="34" charset="0"/>
              <a:ea typeface="Calibri" panose="020F0502020204030204" pitchFamily="34" charset="0"/>
              <a:cs typeface="Phetsarath OT" panose="02000500000000000001" pitchFamily="2" charset="2"/>
            </a:endParaRPr>
          </a:p>
          <a:p>
            <a:pPr marL="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ໂດຍ ປະສານງານກັບພາກສ່ວນກ່ຽວຂ້ອງຕ່າງໆ ເຊັ່ນ ກະຊວງພາຍໃນ, ກະຊວງສາທາລະນະສຸກ ແລະ ສູນກາງສະຫະພັນແມ່ຍິງລາວ ລວມ ທັງ ໝູ່ເພື່ອນ ໃນການຂົນຂວາຍສ້າງຕັ້ງສະມາຄົມສົ່ງເສີມສຸຂະພາບ ພາຍໃຕ້ການສະໜັບສະໜູນ ທຶນຮອນ ແລະ ວິຊາການ ຈາກ ສະຫະພັນວາງແຜນຄອບຄົວສາກົນ ຫຼື </a:t>
            </a:r>
            <a:r>
              <a:rPr lang="en-US" sz="1800" dirty="0">
                <a:effectLst/>
                <a:latin typeface="Phetsarath OT" panose="02000500000000000001" pitchFamily="2" charset="2"/>
                <a:ea typeface="Calibri" panose="020F0502020204030204" pitchFamily="34" charset="0"/>
                <a:cs typeface="Cordia New" panose="020B0304020202020204" pitchFamily="34" charset="-34"/>
              </a:rPr>
              <a:t>IPPF</a:t>
            </a:r>
          </a:p>
          <a:p>
            <a:pPr marL="0" indent="0">
              <a:lnSpc>
                <a:spcPct val="107000"/>
              </a:lnSpc>
              <a:spcBef>
                <a:spcPts val="0"/>
              </a:spcBef>
              <a:spcAft>
                <a:spcPts val="800"/>
              </a:spcAft>
              <a:buNone/>
            </a:pPr>
            <a:endParaRPr lang="en-US" sz="1800" dirty="0">
              <a:latin typeface="Phetsarath OT" panose="02000500000000000001" pitchFamily="2" charset="2"/>
              <a:ea typeface="Calibri" panose="020F0502020204030204" pitchFamily="34" charset="0"/>
              <a:cs typeface="Cordia New" panose="020B0304020202020204" pitchFamily="34" charset="-34"/>
            </a:endParaRPr>
          </a:p>
          <a:p>
            <a:pPr marL="0" indent="0">
              <a:lnSpc>
                <a:spcPct val="107000"/>
              </a:lnSpc>
              <a:spcBef>
                <a:spcPts val="0"/>
              </a:spcBef>
              <a:spcAft>
                <a:spcPts val="800"/>
              </a:spcAft>
              <a:buNone/>
            </a:pPr>
            <a:endParaRPr lang="en-US" sz="1800" dirty="0">
              <a:effectLst/>
              <a:latin typeface="Phetsarath OT" panose="02000500000000000001" pitchFamily="2" charset="2"/>
              <a:ea typeface="Calibri" panose="020F0502020204030204" pitchFamily="34" charset="0"/>
              <a:cs typeface="Cordia New" panose="020B0304020202020204" pitchFamily="34" charset="-34"/>
            </a:endParaRPr>
          </a:p>
          <a:p>
            <a:pPr marL="0" indent="0">
              <a:lnSpc>
                <a:spcPct val="107000"/>
              </a:lnSpc>
              <a:spcBef>
                <a:spcPts val="0"/>
              </a:spcBef>
              <a:spcAft>
                <a:spcPts val="800"/>
              </a:spcAft>
              <a:buNone/>
            </a:pPr>
            <a:endParaRPr lang="en-US" sz="1800" dirty="0">
              <a:effectLst/>
              <a:latin typeface="Phetsarath OT" panose="02000500000000000001" pitchFamily="2" charset="2"/>
              <a:ea typeface="Calibri" panose="020F0502020204030204" pitchFamily="34" charset="0"/>
              <a:cs typeface="Cordia New" panose="020B0304020202020204" pitchFamily="34" charset="-34"/>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266698" y="1855143"/>
            <a:ext cx="5050173" cy="3883499"/>
          </a:xfrm>
          <a:prstGeom prst="rect">
            <a:avLst/>
          </a:prstGeom>
          <a:noFill/>
        </p:spPr>
        <p:txBody>
          <a:bodyPr wrap="square" rtlCol="0">
            <a:spAutoFit/>
          </a:bodyPr>
          <a:lstStyle/>
          <a:p>
            <a:pPr marL="0" marR="0">
              <a:lnSpc>
                <a:spcPct val="107000"/>
              </a:lnSpc>
              <a:spcBef>
                <a:spcPts val="0"/>
              </a:spcBef>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Up until 2009, the Ministry of Home Affair as the Lao Government issued the decree on the establishment of the association.  At the same time, 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Ketkeo</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Soudachanh</a:t>
            </a:r>
            <a:r>
              <a:rPr lang="en-US" sz="1600" dirty="0">
                <a:effectLst/>
                <a:latin typeface="Arial" panose="020B0604020202020204" pitchFamily="34" charset="0"/>
                <a:ea typeface="Phetsarath OT" panose="02000500000000000001" pitchFamily="2" charset="2"/>
                <a:cs typeface="Cordia New" panose="020B0304020202020204" pitchFamily="34" charset="-34"/>
              </a:rPr>
              <a:t> coming on board to continue the mission of Safe Motherhood project as well as continuing the initiative of taking lead to establish the Promotion of Family Health Association</a:t>
            </a:r>
          </a:p>
          <a:p>
            <a:pPr marL="0" marR="0">
              <a:lnSpc>
                <a:spcPct val="107000"/>
              </a:lnSpc>
              <a:spcBef>
                <a:spcPts val="0"/>
              </a:spcBef>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In coordination and collaboration with relevant parties such as the Ministry of Home Affair, Ministry of Health, and Lao Women’s Union as well as closed friends to set up the Promotion of Family Health Association under the technical and funding support of the International Planned Parenthood Federation(IPPF)</a:t>
            </a:r>
            <a:r>
              <a:rPr lang="lo-LA" sz="1600" dirty="0">
                <a:latin typeface="Arial" panose="020B0604020202020204" pitchFamily="34" charset="0"/>
                <a:ea typeface="Phetsarath OT" panose="02000500000000000001" pitchFamily="2" charset="2"/>
                <a:cs typeface="Cordia New" panose="020B0304020202020204" pitchFamily="34" charset="-34"/>
              </a:rPr>
              <a:t>,</a:t>
            </a:r>
          </a:p>
        </p:txBody>
      </p:sp>
      <p:sp>
        <p:nvSpPr>
          <p:cNvPr id="5" name="Slide Number Placeholder 4">
            <a:extLst>
              <a:ext uri="{FF2B5EF4-FFF2-40B4-BE49-F238E27FC236}">
                <a16:creationId xmlns="" xmlns:a16="http://schemas.microsoft.com/office/drawing/2014/main" id="{A3A3B780-B460-3EA9-B6DF-9140878F77D4}"/>
              </a:ext>
            </a:extLst>
          </p:cNvPr>
          <p:cNvSpPr>
            <a:spLocks noGrp="1"/>
          </p:cNvSpPr>
          <p:nvPr>
            <p:ph type="sldNum" sz="quarter" idx="12"/>
          </p:nvPr>
        </p:nvSpPr>
        <p:spPr/>
        <p:txBody>
          <a:bodyPr/>
          <a:lstStyle/>
          <a:p>
            <a:fld id="{3A98EE3D-8CD1-4C3F-BD1C-C98C9596463C}" type="slidenum">
              <a:rPr lang="en-US" smtClean="0"/>
              <a:t>14</a:t>
            </a:fld>
            <a:endParaRPr lang="en-US" dirty="0"/>
          </a:p>
        </p:txBody>
      </p:sp>
    </p:spTree>
    <p:extLst>
      <p:ext uri="{BB962C8B-B14F-4D97-AF65-F5344CB8AC3E}">
        <p14:creationId xmlns:p14="http://schemas.microsoft.com/office/powerpoint/2010/main" val="181882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072415"/>
            <a:ext cx="5514808" cy="4101881"/>
          </a:xfrm>
        </p:spPr>
        <p:txBody>
          <a:bodyPr>
            <a:normAutofit fontScale="92500"/>
          </a:bodyPr>
          <a:lstStyle/>
          <a:p>
            <a:pPr marL="0" indent="0">
              <a:lnSpc>
                <a:spcPct val="107000"/>
              </a:lnSpc>
              <a:spcBef>
                <a:spcPts val="0"/>
              </a:spcBef>
              <a:spcAft>
                <a:spcPts val="800"/>
              </a:spcAft>
              <a:buNone/>
            </a:pPr>
            <a:r>
              <a:rPr lang="lo-LA" sz="1800" dirty="0">
                <a:latin typeface="Phetsarath OT" panose="02000500000000000001" pitchFamily="2" charset="2"/>
                <a:ea typeface="Phetsarath OT" panose="02000500000000000001" pitchFamily="2" charset="2"/>
                <a:cs typeface="Phetsarath OT" panose="02000500000000000001" pitchFamily="2" charset="2"/>
              </a:rPr>
              <a:t>ໂດຍສະເພາະ ຜູ້ທີ່ໃຫ້ການສະໜັບສະໜູນ ເປັນຢ່າງດີ ຈາກສະຫະພັນວາງແຜນຄອບຄົວສາກົນ ກໍ່ຄື ທ່ານ ນາງ ດາຕຸກ ຣັດຊະກາຣີມ, ຜູ້ອໍານວຍການພາກພື້ນ ແລະ ທ່ານ ນາງ ແອັງຈີ ອື້ງຊູງເລັກ,ຜູ້ປະສານງານກັບຫ້ອງການປະຈໍາ ສ ປປລາວ ຂອງ ສະຫະພັນວາງແຜນຄອບຄົວສາກົນ(</a:t>
            </a:r>
            <a:r>
              <a:rPr lang="en-US" sz="1800" dirty="0">
                <a:effectLst/>
                <a:latin typeface="Phetsarath OT" panose="02000500000000000001" pitchFamily="2" charset="2"/>
                <a:ea typeface="Calibri" panose="020F0502020204030204" pitchFamily="34" charset="0"/>
                <a:cs typeface="Cordia New" panose="020B0304020202020204" pitchFamily="34" charset="-34"/>
              </a:rPr>
              <a:t>IPPF</a:t>
            </a:r>
            <a:r>
              <a:rPr lang="lo-LA" sz="1800" dirty="0">
                <a:latin typeface="Phetsarath OT" panose="02000500000000000001" pitchFamily="2" charset="2"/>
                <a:ea typeface="Phetsarath OT" panose="02000500000000000001" pitchFamily="2" charset="2"/>
                <a:cs typeface="Phetsarath OT" panose="02000500000000000001" pitchFamily="2" charset="2"/>
              </a:rPr>
              <a:t>).</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a:p>
            <a:pPr marL="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ຈົນໃນທີ່ສຸດກໍ່ສາມາດ ສ້າງຕັ້ງສະມາຄົມໄດ້ ສໍາເລັດ ດັ່ງທີ່ທ່ານເຫັນ ທຸກມື້ນີ້ ຕາມຄວາມມຸ້ງຫວັງ ແລະ ອຸດົມການທີ່ຕົກທອດມາ.</a:t>
            </a:r>
          </a:p>
          <a:p>
            <a:pPr marL="0" indent="0">
              <a:lnSpc>
                <a:spcPct val="107000"/>
              </a:lnSpc>
              <a:spcBef>
                <a:spcPts val="0"/>
              </a:spcBef>
              <a:spcAft>
                <a:spcPts val="800"/>
              </a:spcAft>
              <a:buNone/>
            </a:pPr>
            <a:r>
              <a:rPr lang="en-US" sz="1800" dirty="0">
                <a:latin typeface="Arial" panose="020B0604020202020204" pitchFamily="34" charset="0"/>
                <a:ea typeface="Phetsarath OT" panose="02000500000000000001" pitchFamily="2" charset="2"/>
                <a:cs typeface="Cordia New" panose="020B0304020202020204" pitchFamily="34" charset="-34"/>
              </a:rPr>
              <a:t>Especially under the support of </a:t>
            </a:r>
            <a:r>
              <a:rPr lang="en-US" sz="1800" dirty="0" err="1">
                <a:latin typeface="Arial" panose="020B0604020202020204" pitchFamily="34" charset="0"/>
                <a:ea typeface="Phetsarath OT" panose="02000500000000000001" pitchFamily="2" charset="2"/>
                <a:cs typeface="Cordia New" panose="020B0304020202020204" pitchFamily="34" charset="-34"/>
              </a:rPr>
              <a:t>Ms</a:t>
            </a:r>
            <a:r>
              <a:rPr lang="en-US" sz="1800" dirty="0">
                <a:latin typeface="Arial" panose="020B0604020202020204" pitchFamily="34" charset="0"/>
                <a:ea typeface="Phetsarath OT" panose="02000500000000000001" pitchFamily="2" charset="2"/>
                <a:cs typeface="Cordia New" panose="020B0304020202020204" pitchFamily="34" charset="-34"/>
              </a:rPr>
              <a:t> Datuk </a:t>
            </a:r>
            <a:r>
              <a:rPr lang="en-US" sz="1800" dirty="0" err="1">
                <a:latin typeface="Arial" panose="020B0604020202020204" pitchFamily="34" charset="0"/>
                <a:ea typeface="Phetsarath OT" panose="02000500000000000001" pitchFamily="2" charset="2"/>
                <a:cs typeface="Cordia New" panose="020B0304020202020204" pitchFamily="34" charset="-34"/>
              </a:rPr>
              <a:t>Rachkarim</a:t>
            </a:r>
            <a:r>
              <a:rPr lang="en-US" sz="1800" dirty="0">
                <a:latin typeface="Arial" panose="020B0604020202020204" pitchFamily="34" charset="0"/>
                <a:ea typeface="Phetsarath OT" panose="02000500000000000001" pitchFamily="2" charset="2"/>
                <a:cs typeface="Cordia New" panose="020B0304020202020204" pitchFamily="34" charset="-34"/>
              </a:rPr>
              <a:t>, Regional Director and </a:t>
            </a:r>
            <a:r>
              <a:rPr lang="en-US" sz="1800" dirty="0" err="1">
                <a:latin typeface="Arial" panose="020B0604020202020204" pitchFamily="34" charset="0"/>
                <a:ea typeface="Phetsarath OT" panose="02000500000000000001" pitchFamily="2" charset="2"/>
                <a:cs typeface="Cordia New" panose="020B0304020202020204" pitchFamily="34" charset="-34"/>
              </a:rPr>
              <a:t>Ms</a:t>
            </a:r>
            <a:r>
              <a:rPr lang="en-US" sz="1800" dirty="0">
                <a:latin typeface="Arial" panose="020B0604020202020204" pitchFamily="34" charset="0"/>
                <a:ea typeface="Phetsarath OT" panose="02000500000000000001" pitchFamily="2" charset="2"/>
                <a:cs typeface="Cordia New" panose="020B0304020202020204" pitchFamily="34" charset="-34"/>
              </a:rPr>
              <a:t> Ag </a:t>
            </a:r>
            <a:r>
              <a:rPr lang="en-US" sz="1800" dirty="0" err="1">
                <a:latin typeface="Arial" panose="020B0604020202020204" pitchFamily="34" charset="0"/>
                <a:ea typeface="Phetsarath OT" panose="02000500000000000001" pitchFamily="2" charset="2"/>
                <a:cs typeface="Cordia New" panose="020B0304020202020204" pitchFamily="34" charset="-34"/>
              </a:rPr>
              <a:t>Eangsunglex</a:t>
            </a:r>
            <a:r>
              <a:rPr lang="en-US" sz="1800" dirty="0">
                <a:latin typeface="Arial" panose="020B0604020202020204" pitchFamily="34" charset="0"/>
                <a:ea typeface="Phetsarath OT" panose="02000500000000000001" pitchFamily="2" charset="2"/>
                <a:cs typeface="Cordia New" panose="020B0304020202020204" pitchFamily="34" charset="-34"/>
              </a:rPr>
              <a:t>, Coordination and Development Officer of IPPF</a:t>
            </a:r>
            <a:r>
              <a:rPr lang="lo-LA" sz="1800" dirty="0">
                <a:latin typeface="Arial" panose="020B0604020202020204" pitchFamily="34" charset="0"/>
                <a:ea typeface="Phetsarath OT" panose="02000500000000000001" pitchFamily="2" charset="2"/>
                <a:cs typeface="Cordia New" panose="020B0304020202020204" pitchFamily="34" charset="-34"/>
              </a:rPr>
              <a:t>.</a:t>
            </a:r>
            <a:endParaRPr lang="en-US" sz="1800" dirty="0">
              <a:latin typeface="Arial" panose="020B0604020202020204" pitchFamily="34" charset="0"/>
              <a:ea typeface="Phetsarath OT" panose="02000500000000000001" pitchFamily="2" charset="2"/>
              <a:cs typeface="Cordia New" panose="020B0304020202020204" pitchFamily="34" charset="-34"/>
            </a:endParaRPr>
          </a:p>
          <a:p>
            <a:pPr marL="0" indent="0">
              <a:lnSpc>
                <a:spcPct val="107000"/>
              </a:lnSpc>
              <a:spcBef>
                <a:spcPts val="0"/>
              </a:spcBef>
              <a:spcAft>
                <a:spcPts val="800"/>
              </a:spcAft>
              <a:buNone/>
            </a:pPr>
            <a:r>
              <a:rPr lang="en-US" sz="1800" dirty="0">
                <a:effectLst/>
                <a:latin typeface="Arial" panose="020B0604020202020204" pitchFamily="34" charset="0"/>
                <a:ea typeface="Phetsarath OT" panose="02000500000000000001" pitchFamily="2" charset="2"/>
                <a:cs typeface="Cordia New" panose="020B0304020202020204" pitchFamily="34" charset="-34"/>
              </a:rPr>
              <a:t>And finally, the association was able to set up as </a:t>
            </a:r>
            <a:r>
              <a:rPr lang="en-US" sz="1800" dirty="0">
                <a:latin typeface="Arial" panose="020B0604020202020204" pitchFamily="34" charset="0"/>
                <a:ea typeface="Phetsarath OT" panose="02000500000000000001" pitchFamily="2" charset="2"/>
                <a:cs typeface="Cordia New" panose="020B0304020202020204" pitchFamily="34" charset="-34"/>
              </a:rPr>
              <a:t>having </a:t>
            </a:r>
            <a:r>
              <a:rPr lang="en-US" sz="1800" dirty="0">
                <a:effectLst/>
                <a:latin typeface="Arial" panose="020B0604020202020204" pitchFamily="34" charset="0"/>
                <a:ea typeface="Phetsarath OT" panose="02000500000000000001" pitchFamily="2" charset="2"/>
                <a:cs typeface="Cordia New" panose="020B0304020202020204" pitchFamily="34" charset="-34"/>
              </a:rPr>
              <a:t>seen today as the hope and </a:t>
            </a:r>
            <a:r>
              <a:rPr lang="en-US" sz="1800" dirty="0">
                <a:latin typeface="Arial" panose="020B0604020202020204" pitchFamily="34" charset="0"/>
                <a:ea typeface="Phetsarath OT" panose="02000500000000000001" pitchFamily="2" charset="2"/>
                <a:cs typeface="Cordia New" panose="020B0304020202020204" pitchFamily="34" charset="-34"/>
              </a:rPr>
              <a:t>desire</a:t>
            </a:r>
            <a:r>
              <a:rPr lang="en-US" sz="1800" dirty="0">
                <a:effectLst/>
                <a:latin typeface="Arial" panose="020B0604020202020204" pitchFamily="34" charset="0"/>
                <a:ea typeface="Phetsarath OT" panose="02000500000000000001" pitchFamily="2" charset="2"/>
                <a:cs typeface="Cordia New" panose="020B0304020202020204" pitchFamily="34" charset="-34"/>
              </a:rPr>
              <a:t> of the  initiative.</a:t>
            </a:r>
            <a:endParaRPr lang="lo-LA" sz="1800" dirty="0">
              <a:effectLst/>
              <a:latin typeface="Calibri" panose="020F0502020204030204" pitchFamily="34" charset="0"/>
              <a:ea typeface="Calibri" panose="020F0502020204030204" pitchFamily="34" charset="0"/>
              <a:cs typeface="Phetsarath OT" panose="02000500000000000001" pitchFamily="2" charset="2"/>
            </a:endParaRPr>
          </a:p>
          <a:p>
            <a:pPr mar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A3A3B780-B460-3EA9-B6DF-9140878F77D4}"/>
              </a:ext>
            </a:extLst>
          </p:cNvPr>
          <p:cNvSpPr>
            <a:spLocks noGrp="1"/>
          </p:cNvSpPr>
          <p:nvPr>
            <p:ph type="sldNum" sz="quarter" idx="12"/>
          </p:nvPr>
        </p:nvSpPr>
        <p:spPr/>
        <p:txBody>
          <a:bodyPr/>
          <a:lstStyle/>
          <a:p>
            <a:fld id="{3A98EE3D-8CD1-4C3F-BD1C-C98C9596463C}" type="slidenum">
              <a:rPr lang="en-US" smtClean="0"/>
              <a:t>15</a:t>
            </a:fld>
            <a:endParaRPr lang="en-US" dirty="0"/>
          </a:p>
        </p:txBody>
      </p:sp>
      <p:pic>
        <p:nvPicPr>
          <p:cNvPr id="7" name="Picture 6">
            <a:extLst>
              <a:ext uri="{FF2B5EF4-FFF2-40B4-BE49-F238E27FC236}">
                <a16:creationId xmlns="" xmlns:a16="http://schemas.microsoft.com/office/drawing/2014/main" id="{71EC7511-0861-4111-0E0D-CBF1EB2F2DA9}"/>
              </a:ext>
            </a:extLst>
          </p:cNvPr>
          <p:cNvPicPr>
            <a:picLocks noChangeAspect="1"/>
          </p:cNvPicPr>
          <p:nvPr/>
        </p:nvPicPr>
        <p:blipFill rotWithShape="1">
          <a:blip r:embed="rId2"/>
          <a:srcRect l="83500" t="32529" b="42970"/>
          <a:stretch/>
        </p:blipFill>
        <p:spPr>
          <a:xfrm>
            <a:off x="6314114" y="2027499"/>
            <a:ext cx="1881930" cy="209585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2" name="TextBox 11">
            <a:extLst>
              <a:ext uri="{FF2B5EF4-FFF2-40B4-BE49-F238E27FC236}">
                <a16:creationId xmlns="" xmlns:a16="http://schemas.microsoft.com/office/drawing/2014/main" id="{17F35AF9-554A-1C93-19FA-CFD2821F57AF}"/>
              </a:ext>
            </a:extLst>
          </p:cNvPr>
          <p:cNvSpPr txBox="1"/>
          <p:nvPr/>
        </p:nvSpPr>
        <p:spPr>
          <a:xfrm>
            <a:off x="8509135" y="2144095"/>
            <a:ext cx="2575420" cy="923330"/>
          </a:xfrm>
          <a:prstGeom prst="rect">
            <a:avLst/>
          </a:prstGeom>
          <a:noFill/>
        </p:spPr>
        <p:txBody>
          <a:bodyPr wrap="square" rtlCol="0">
            <a:spAutoFit/>
          </a:bodyPr>
          <a:lstStyle/>
          <a:p>
            <a:r>
              <a:rPr lang="en-US" dirty="0" err="1"/>
              <a:t>Ms</a:t>
            </a:r>
            <a:r>
              <a:rPr lang="en-US" dirty="0"/>
              <a:t> Datuk </a:t>
            </a:r>
            <a:r>
              <a:rPr lang="en-US" dirty="0" err="1"/>
              <a:t>Rashkarim</a:t>
            </a:r>
            <a:r>
              <a:rPr lang="en-US" dirty="0"/>
              <a:t>,</a:t>
            </a:r>
          </a:p>
          <a:p>
            <a:r>
              <a:rPr lang="en-US" dirty="0"/>
              <a:t>Regional Director, </a:t>
            </a:r>
          </a:p>
          <a:p>
            <a:r>
              <a:rPr lang="en-US" dirty="0"/>
              <a:t>IPPF, in KL</a:t>
            </a:r>
          </a:p>
        </p:txBody>
      </p:sp>
      <p:sp>
        <p:nvSpPr>
          <p:cNvPr id="13" name="TextBox 12">
            <a:extLst>
              <a:ext uri="{FF2B5EF4-FFF2-40B4-BE49-F238E27FC236}">
                <a16:creationId xmlns="" xmlns:a16="http://schemas.microsoft.com/office/drawing/2014/main" id="{DBB1BAFB-058D-ADE2-9FE1-45CAC2D157AC}"/>
              </a:ext>
            </a:extLst>
          </p:cNvPr>
          <p:cNvSpPr txBox="1"/>
          <p:nvPr/>
        </p:nvSpPr>
        <p:spPr>
          <a:xfrm>
            <a:off x="8657439" y="4872279"/>
            <a:ext cx="2575420" cy="1200329"/>
          </a:xfrm>
          <a:prstGeom prst="rect">
            <a:avLst/>
          </a:prstGeom>
          <a:noFill/>
        </p:spPr>
        <p:txBody>
          <a:bodyPr wrap="square" rtlCol="0">
            <a:spAutoFit/>
          </a:bodyPr>
          <a:lstStyle/>
          <a:p>
            <a:r>
              <a:rPr lang="en-US" dirty="0" err="1"/>
              <a:t>Ms</a:t>
            </a:r>
            <a:r>
              <a:rPr lang="en-US" dirty="0"/>
              <a:t> </a:t>
            </a:r>
            <a:r>
              <a:rPr lang="en-US" dirty="0" err="1"/>
              <a:t>Eung</a:t>
            </a:r>
            <a:r>
              <a:rPr lang="en-US" dirty="0"/>
              <a:t> </a:t>
            </a:r>
            <a:r>
              <a:rPr lang="en-US" dirty="0" err="1"/>
              <a:t>Sunglex</a:t>
            </a:r>
            <a:r>
              <a:rPr lang="en-US" dirty="0"/>
              <a:t>,</a:t>
            </a:r>
          </a:p>
          <a:p>
            <a:r>
              <a:rPr lang="en-US" dirty="0"/>
              <a:t>Country Development Officer, </a:t>
            </a:r>
          </a:p>
          <a:p>
            <a:r>
              <a:rPr lang="en-US" dirty="0"/>
              <a:t>IPPF, in KL</a:t>
            </a:r>
          </a:p>
        </p:txBody>
      </p:sp>
      <p:pic>
        <p:nvPicPr>
          <p:cNvPr id="15" name="Picture 14">
            <a:extLst>
              <a:ext uri="{FF2B5EF4-FFF2-40B4-BE49-F238E27FC236}">
                <a16:creationId xmlns="" xmlns:a16="http://schemas.microsoft.com/office/drawing/2014/main" id="{4A03D195-78E1-D757-1C9A-CD8EC0C0E642}"/>
              </a:ext>
            </a:extLst>
          </p:cNvPr>
          <p:cNvPicPr>
            <a:picLocks noChangeAspect="1"/>
          </p:cNvPicPr>
          <p:nvPr/>
        </p:nvPicPr>
        <p:blipFill rotWithShape="1">
          <a:blip r:embed="rId3"/>
          <a:srcRect l="43058" t="15290" r="29786" b="47890"/>
          <a:stretch/>
        </p:blipFill>
        <p:spPr>
          <a:xfrm>
            <a:off x="6372837" y="4320292"/>
            <a:ext cx="1823207" cy="18540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96365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ພາຍຫຼັງສ້າງຕັ້ງ </a:t>
            </a:r>
            <a:r>
              <a:rPr lang="en-US" sz="3200" b="1" dirty="0">
                <a:latin typeface="Phetsarath OT" panose="02000500000000000001" pitchFamily="2" charset="2"/>
                <a:ea typeface="Phetsarath OT" panose="02000500000000000001" pitchFamily="2" charset="2"/>
                <a:cs typeface="Phetsarath OT" panose="02000500000000000001" pitchFamily="2" charset="2"/>
              </a:rPr>
              <a:t/>
            </a:r>
            <a:br>
              <a:rPr lang="en-US" sz="3200"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after establishment</a:t>
            </a: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072415"/>
            <a:ext cx="5514808" cy="4101881"/>
          </a:xfrm>
        </p:spPr>
        <p:txBody>
          <a:bodyPr>
            <a:normAutofit lnSpcReduction="10000"/>
          </a:bodyPr>
          <a:lstStyle/>
          <a:p>
            <a:pPr marL="0" marR="0" indent="0">
              <a:lnSpc>
                <a:spcPct val="107000"/>
              </a:lnSpc>
              <a:spcBef>
                <a:spcPts val="0"/>
              </a:spcBef>
              <a:spcAft>
                <a:spcPts val="800"/>
              </a:spcAft>
              <a:buNone/>
            </a:pPr>
            <a:r>
              <a:rPr lang="lo-LA" sz="1800" dirty="0">
                <a:latin typeface="Phetsarath OT" panose="02000500000000000001" pitchFamily="2" charset="2"/>
                <a:ea typeface="Phetsarath OT" panose="02000500000000000001" pitchFamily="2" charset="2"/>
                <a:cs typeface="Phetsarath OT" panose="02000500000000000001" pitchFamily="2" charset="2"/>
              </a:rPr>
              <a:t>ພາຍຫຼັງສ້າງຕັ້ງເປັນສະມາຄົມສົ່ງເສີມສຸຂະພາບຄອບຄົວ(ສສສຄ) ແບບສົມບູນແລ້ວ, ສສສຄ ກໍ່ໄດ້ ທົບທວນພາຍໃນອົງກອນ ມີການເລືອກຕັ້ງ ຄະນະບໍລິຫານງານສູງສຸດ ຂອງ ສະມາຄົມ ຊຸດທໍາອິດ ທັນທີ.</a:t>
            </a:r>
          </a:p>
          <a:p>
            <a:pPr marL="0" marR="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ຄະນະບໍລິຫານງານ ຊຸດທໍາອິດ ທີ່ເປັນຊຸດບຸກເບີກ ທີ່ໄດ້ລົງສະມັກ ແລະ ຖືກ ຄັດເລືອກໄດ້ ຈາກສະມາຊິກ ປະກອບມີ 3 ທ່ານ ຄື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ນາງ ດຣ ຈັນສີ ພີມພະຈັນ, ຫົວໜ້າສູນຕ້ານເອດເກົ່າ ກະຊວງສາທາລະນະສຸກ, ປະທານ</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ນາງ ສິຣິວັນ ຄົນທະປານ, ຮອງ</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ນາງ ລາວັນ ສຸດທິສານ, ຮອງ</a:t>
            </a:r>
          </a:p>
          <a:p>
            <a:pPr marL="342900" marR="0" lvl="0" indent="-342900">
              <a:lnSpc>
                <a:spcPct val="107000"/>
              </a:lnSpc>
              <a:spcBef>
                <a:spcPts val="0"/>
              </a:spcBef>
              <a:spcAft>
                <a:spcPts val="0"/>
              </a:spcAft>
              <a:buFont typeface="Symbol" panose="05050102010706020507" pitchFamily="18"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ນາງ ດຣ ມະນີສອນ ອຸດົມ, ກອງເລຂາ</a:t>
            </a:r>
            <a:endParaRPr lang="en-US" sz="1800" dirty="0">
              <a:effectLst/>
              <a:latin typeface="Calibri" panose="020F0502020204030204" pitchFamily="34" charset="0"/>
              <a:ea typeface="Calibri" panose="020F0502020204030204" pitchFamily="34" charset="0"/>
              <a:cs typeface="Phetsarath OT" panose="02000500000000000001" pitchFamily="2" charset="2"/>
            </a:endParaRPr>
          </a:p>
          <a:p>
            <a:pPr marL="342900" marR="0" lvl="0" indent="-342900">
              <a:lnSpc>
                <a:spcPct val="107000"/>
              </a:lnSpc>
              <a:spcBef>
                <a:spcPts val="0"/>
              </a:spcBef>
              <a:spcAft>
                <a:spcPts val="0"/>
              </a:spcAft>
              <a:buFont typeface="Symbol" panose="05050102010706020507" pitchFamily="18" charset="2"/>
              <a:buChar char=""/>
            </a:pPr>
            <a:endParaRPr lang="lo-LA" sz="1800" dirty="0">
              <a:latin typeface="Calibri" panose="020F0502020204030204" pitchFamily="34" charset="0"/>
              <a:ea typeface="Calibri" panose="020F0502020204030204" pitchFamily="34" charset="0"/>
              <a:cs typeface="Phetsarath OT" panose="02000500000000000001" pitchFamily="2" charset="2"/>
            </a:endParaRPr>
          </a:p>
          <a:p>
            <a:pPr marL="0" marR="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ເຊິ່ງ ການຄັດເລືອກ ປ່ອນບັດ ແມ່ນໄດ້ ຈັດຂຶ້ນໃນກອງປະຊຸມ ໃຫຍ່ ຄັ້ງທໍາອິດ ໃນ</a:t>
            </a:r>
            <a:r>
              <a:rPr lang="lo-LA" sz="1800" dirty="0">
                <a:latin typeface="Calibri" panose="020F0502020204030204" pitchFamily="34" charset="0"/>
                <a:ea typeface="Calibri" panose="020F0502020204030204" pitchFamily="34" charset="0"/>
                <a:cs typeface="Phetsarath OT" panose="02000500000000000001" pitchFamily="2" charset="2"/>
              </a:rPr>
              <a:t>ປີ 2013</a:t>
            </a:r>
            <a:endParaRPr lang="lo-LA" sz="18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241409" y="2172748"/>
            <a:ext cx="5050173" cy="4319388"/>
          </a:xfrm>
          <a:prstGeom prst="rect">
            <a:avLst/>
          </a:prstGeom>
          <a:noFill/>
        </p:spPr>
        <p:txBody>
          <a:bodyPr wrap="square" rtlCol="0">
            <a:spAutoFit/>
          </a:bodyPr>
          <a:lstStyle/>
          <a:p>
            <a:pPr marL="0" marR="0">
              <a:lnSpc>
                <a:spcPct val="107000"/>
              </a:lnSpc>
              <a:spcBef>
                <a:spcPts val="0"/>
              </a:spcBef>
              <a:spcAft>
                <a:spcPts val="800"/>
              </a:spcAft>
            </a:pPr>
            <a:r>
              <a:rPr lang="en-US" sz="1700" dirty="0">
                <a:effectLst/>
                <a:latin typeface="Arial" panose="020B0604020202020204" pitchFamily="34" charset="0"/>
                <a:ea typeface="Phetsarath OT" panose="02000500000000000001" pitchFamily="2" charset="2"/>
                <a:cs typeface="Cordia New" panose="020B0304020202020204" pitchFamily="34" charset="-34"/>
              </a:rPr>
              <a:t>After establishing the association completely, PFHA discussed and organized the Assemble General Meeting to elect the board of director. </a:t>
            </a:r>
          </a:p>
          <a:p>
            <a:pPr marL="0" marR="0">
              <a:lnSpc>
                <a:spcPct val="107000"/>
              </a:lnSpc>
              <a:spcBef>
                <a:spcPts val="0"/>
              </a:spcBef>
              <a:spcAft>
                <a:spcPts val="800"/>
              </a:spcAft>
            </a:pPr>
            <a:r>
              <a:rPr lang="en-US" sz="1700" dirty="0">
                <a:effectLst/>
                <a:latin typeface="Arial" panose="020B0604020202020204" pitchFamily="34" charset="0"/>
                <a:ea typeface="Phetsarath OT" panose="02000500000000000001" pitchFamily="2" charset="2"/>
                <a:cs typeface="Cordia New" panose="020B0304020202020204" pitchFamily="34" charset="-34"/>
              </a:rPr>
              <a:t>The first board of director who applied and was elected by the member comprised 3 following people </a:t>
            </a:r>
            <a:endParaRPr lang="en-US" sz="17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700" dirty="0">
                <a:effectLst/>
                <a:latin typeface="Arial" panose="020B0604020202020204" pitchFamily="34" charset="0"/>
                <a:ea typeface="Phetsarath OT" panose="02000500000000000001" pitchFamily="2" charset="2"/>
                <a:cs typeface="Cordia New" panose="020B0304020202020204" pitchFamily="34" charset="-34"/>
              </a:rPr>
              <a:t>Dr </a:t>
            </a:r>
            <a:r>
              <a:rPr lang="en-US" sz="1700" dirty="0" err="1">
                <a:effectLst/>
                <a:latin typeface="Arial" panose="020B0604020202020204" pitchFamily="34" charset="0"/>
                <a:ea typeface="Phetsarath OT" panose="02000500000000000001" pitchFamily="2" charset="2"/>
                <a:cs typeface="Cordia New" panose="020B0304020202020204" pitchFamily="34" charset="-34"/>
              </a:rPr>
              <a:t>Chansy</a:t>
            </a:r>
            <a:r>
              <a:rPr lang="en-US" sz="1700" dirty="0">
                <a:effectLst/>
                <a:latin typeface="Arial" panose="020B0604020202020204" pitchFamily="34" charset="0"/>
                <a:ea typeface="Phetsarath OT" panose="02000500000000000001" pitchFamily="2" charset="2"/>
                <a:cs typeface="Cordia New" panose="020B0304020202020204" pitchFamily="34" charset="-34"/>
              </a:rPr>
              <a:t> </a:t>
            </a:r>
            <a:r>
              <a:rPr lang="en-US" sz="1700" dirty="0" err="1">
                <a:effectLst/>
                <a:latin typeface="Arial" panose="020B0604020202020204" pitchFamily="34" charset="0"/>
                <a:ea typeface="Phetsarath OT" panose="02000500000000000001" pitchFamily="2" charset="2"/>
                <a:cs typeface="Cordia New" panose="020B0304020202020204" pitchFamily="34" charset="-34"/>
              </a:rPr>
              <a:t>Phimphachanh</a:t>
            </a:r>
            <a:r>
              <a:rPr lang="en-US" sz="1700" dirty="0">
                <a:effectLst/>
                <a:latin typeface="Arial" panose="020B0604020202020204" pitchFamily="34" charset="0"/>
                <a:ea typeface="Phetsarath OT" panose="02000500000000000001" pitchFamily="2" charset="2"/>
                <a:cs typeface="Cordia New" panose="020B0304020202020204" pitchFamily="34" charset="-34"/>
              </a:rPr>
              <a:t>, former of CHAS, the Ministry of Health, President</a:t>
            </a:r>
            <a:endParaRPr lang="en-US" sz="17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700" dirty="0" err="1">
                <a:effectLst/>
                <a:latin typeface="Arial" panose="020B0604020202020204" pitchFamily="34" charset="0"/>
                <a:ea typeface="Phetsarath OT" panose="02000500000000000001" pitchFamily="2" charset="2"/>
                <a:cs typeface="Cordia New" panose="020B0304020202020204" pitchFamily="34" charset="-34"/>
              </a:rPr>
              <a:t>Ms</a:t>
            </a:r>
            <a:r>
              <a:rPr lang="en-US" sz="1700" dirty="0">
                <a:effectLst/>
                <a:latin typeface="Arial" panose="020B0604020202020204" pitchFamily="34" charset="0"/>
                <a:ea typeface="Phetsarath OT" panose="02000500000000000001" pitchFamily="2" charset="2"/>
                <a:cs typeface="Cordia New" panose="020B0304020202020204" pitchFamily="34" charset="-34"/>
              </a:rPr>
              <a:t> </a:t>
            </a:r>
            <a:r>
              <a:rPr lang="en-US" sz="1700" dirty="0" err="1">
                <a:effectLst/>
                <a:latin typeface="Arial" panose="020B0604020202020204" pitchFamily="34" charset="0"/>
                <a:ea typeface="Phetsarath OT" panose="02000500000000000001" pitchFamily="2" charset="2"/>
                <a:cs typeface="Cordia New" panose="020B0304020202020204" pitchFamily="34" charset="-34"/>
              </a:rPr>
              <a:t>Sirivanh</a:t>
            </a:r>
            <a:r>
              <a:rPr lang="en-US" sz="1700" dirty="0">
                <a:effectLst/>
                <a:latin typeface="Arial" panose="020B0604020202020204" pitchFamily="34" charset="0"/>
                <a:ea typeface="Phetsarath OT" panose="02000500000000000001" pitchFamily="2" charset="2"/>
                <a:cs typeface="Cordia New" panose="020B0304020202020204" pitchFamily="34" charset="-34"/>
              </a:rPr>
              <a:t> </a:t>
            </a:r>
            <a:r>
              <a:rPr lang="en-US" sz="1700" dirty="0" err="1">
                <a:effectLst/>
                <a:latin typeface="Arial" panose="020B0604020202020204" pitchFamily="34" charset="0"/>
                <a:ea typeface="Phetsarath OT" panose="02000500000000000001" pitchFamily="2" charset="2"/>
                <a:cs typeface="Cordia New" panose="020B0304020202020204" pitchFamily="34" charset="-34"/>
              </a:rPr>
              <a:t>Khonethapan</a:t>
            </a:r>
            <a:r>
              <a:rPr lang="en-US" sz="1700" dirty="0">
                <a:effectLst/>
                <a:latin typeface="Arial" panose="020B0604020202020204" pitchFamily="34" charset="0"/>
                <a:ea typeface="Phetsarath OT" panose="02000500000000000001" pitchFamily="2" charset="2"/>
                <a:cs typeface="Cordia New" panose="020B0304020202020204" pitchFamily="34" charset="-34"/>
              </a:rPr>
              <a:t>, Vice President</a:t>
            </a:r>
            <a:endParaRPr lang="en-US" sz="17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700" dirty="0" err="1">
                <a:effectLst/>
                <a:latin typeface="Arial" panose="020B0604020202020204" pitchFamily="34" charset="0"/>
                <a:ea typeface="Phetsarath OT" panose="02000500000000000001" pitchFamily="2" charset="2"/>
                <a:cs typeface="Cordia New" panose="020B0304020202020204" pitchFamily="34" charset="-34"/>
              </a:rPr>
              <a:t>Ms</a:t>
            </a:r>
            <a:r>
              <a:rPr lang="en-US" sz="1700" dirty="0">
                <a:effectLst/>
                <a:latin typeface="Arial" panose="020B0604020202020204" pitchFamily="34" charset="0"/>
                <a:ea typeface="Phetsarath OT" panose="02000500000000000001" pitchFamily="2" charset="2"/>
                <a:cs typeface="Cordia New" panose="020B0304020202020204" pitchFamily="34" charset="-34"/>
              </a:rPr>
              <a:t> </a:t>
            </a:r>
            <a:r>
              <a:rPr lang="en-US" sz="1700" dirty="0" err="1">
                <a:effectLst/>
                <a:latin typeface="Arial" panose="020B0604020202020204" pitchFamily="34" charset="0"/>
                <a:ea typeface="Phetsarath OT" panose="02000500000000000001" pitchFamily="2" charset="2"/>
                <a:cs typeface="Cordia New" panose="020B0304020202020204" pitchFamily="34" charset="-34"/>
              </a:rPr>
              <a:t>Lavanh</a:t>
            </a:r>
            <a:r>
              <a:rPr lang="en-US" sz="1700" dirty="0">
                <a:effectLst/>
                <a:latin typeface="Arial" panose="020B0604020202020204" pitchFamily="34" charset="0"/>
                <a:ea typeface="Phetsarath OT" panose="02000500000000000001" pitchFamily="2" charset="2"/>
                <a:cs typeface="Cordia New" panose="020B0304020202020204" pitchFamily="34" charset="-34"/>
              </a:rPr>
              <a:t> </a:t>
            </a:r>
            <a:r>
              <a:rPr lang="en-US" sz="1700" dirty="0" err="1">
                <a:effectLst/>
                <a:latin typeface="Arial" panose="020B0604020202020204" pitchFamily="34" charset="0"/>
                <a:ea typeface="Phetsarath OT" panose="02000500000000000001" pitchFamily="2" charset="2"/>
                <a:cs typeface="Cordia New" panose="020B0304020202020204" pitchFamily="34" charset="-34"/>
              </a:rPr>
              <a:t>Southisane</a:t>
            </a:r>
            <a:r>
              <a:rPr lang="en-US" sz="1700" dirty="0">
                <a:effectLst/>
                <a:latin typeface="Arial" panose="020B0604020202020204" pitchFamily="34" charset="0"/>
                <a:ea typeface="Phetsarath OT" panose="02000500000000000001" pitchFamily="2" charset="2"/>
                <a:cs typeface="Cordia New" panose="020B0304020202020204" pitchFamily="34" charset="-34"/>
              </a:rPr>
              <a:t>, Vice President</a:t>
            </a:r>
            <a:endParaRPr lang="lo-LA" sz="1700" dirty="0">
              <a:effectLst/>
              <a:latin typeface="Arial" panose="020B0604020202020204" pitchFamily="34" charset="0"/>
              <a:ea typeface="Phetsarath OT" panose="02000500000000000001" pitchFamily="2" charset="2"/>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700" dirty="0">
                <a:latin typeface="Arial" panose="020B0604020202020204" pitchFamily="34" charset="0"/>
                <a:ea typeface="Phetsarath OT" panose="02000500000000000001" pitchFamily="2" charset="2"/>
                <a:cs typeface="Cordia New" panose="020B0304020202020204" pitchFamily="34" charset="-34"/>
              </a:rPr>
              <a:t>Dr </a:t>
            </a:r>
            <a:r>
              <a:rPr lang="en-US" sz="1700" dirty="0" err="1">
                <a:latin typeface="Arial" panose="020B0604020202020204" pitchFamily="34" charset="0"/>
                <a:ea typeface="Phetsarath OT" panose="02000500000000000001" pitchFamily="2" charset="2"/>
                <a:cs typeface="Cordia New" panose="020B0304020202020204" pitchFamily="34" charset="-34"/>
              </a:rPr>
              <a:t>Manisone</a:t>
            </a:r>
            <a:r>
              <a:rPr lang="en-US" sz="1700" dirty="0">
                <a:latin typeface="Arial" panose="020B0604020202020204" pitchFamily="34" charset="0"/>
                <a:ea typeface="Phetsarath OT" panose="02000500000000000001" pitchFamily="2" charset="2"/>
                <a:cs typeface="Cordia New" panose="020B0304020202020204" pitchFamily="34" charset="-34"/>
              </a:rPr>
              <a:t> </a:t>
            </a:r>
            <a:r>
              <a:rPr lang="en-US" sz="1700" dirty="0" err="1">
                <a:latin typeface="Arial" panose="020B0604020202020204" pitchFamily="34" charset="0"/>
                <a:ea typeface="Phetsarath OT" panose="02000500000000000001" pitchFamily="2" charset="2"/>
                <a:cs typeface="Cordia New" panose="020B0304020202020204" pitchFamily="34" charset="-34"/>
              </a:rPr>
              <a:t>Oudom</a:t>
            </a:r>
            <a:r>
              <a:rPr lang="en-US" sz="1700" dirty="0">
                <a:latin typeface="Arial" panose="020B0604020202020204" pitchFamily="34" charset="0"/>
                <a:ea typeface="Phetsarath OT" panose="02000500000000000001" pitchFamily="2" charset="2"/>
                <a:cs typeface="Cordia New" panose="020B0304020202020204" pitchFamily="34" charset="-34"/>
              </a:rPr>
              <a:t>, Secretary</a:t>
            </a:r>
            <a:endParaRPr lang="en-US" sz="1700" dirty="0">
              <a:effectLst/>
              <a:latin typeface="Calibri" panose="020F0502020204030204" pitchFamily="34" charset="0"/>
              <a:ea typeface="Calibri" panose="020F0502020204030204" pitchFamily="34" charset="0"/>
              <a:cs typeface="Cordia New" panose="020B0304020202020204" pitchFamily="34" charset="-34"/>
            </a:endParaRPr>
          </a:p>
          <a:p>
            <a:pPr marL="457200" marR="0">
              <a:lnSpc>
                <a:spcPct val="107000"/>
              </a:lnSpc>
              <a:spcBef>
                <a:spcPts val="0"/>
              </a:spcBef>
              <a:spcAft>
                <a:spcPts val="800"/>
              </a:spcAft>
            </a:pPr>
            <a:r>
              <a:rPr lang="en-US" sz="1700" dirty="0">
                <a:effectLst/>
                <a:latin typeface="Phetsarath OT" panose="02000500000000000001" pitchFamily="2" charset="2"/>
                <a:ea typeface="Calibri" panose="020F0502020204030204" pitchFamily="34" charset="0"/>
                <a:cs typeface="Cordia New" panose="020B0304020202020204" pitchFamily="34" charset="-34"/>
              </a:rPr>
              <a:t> </a:t>
            </a:r>
            <a:endParaRPr lang="en-US" sz="1700" dirty="0">
              <a:effectLst/>
              <a:latin typeface="Calibri" panose="020F0502020204030204" pitchFamily="34" charset="0"/>
              <a:ea typeface="Calibri" panose="020F0502020204030204" pitchFamily="34" charset="0"/>
              <a:cs typeface="Cordia New" panose="020B0304020202020204" pitchFamily="34" charset="-34"/>
            </a:endParaRPr>
          </a:p>
          <a:p>
            <a:pPr marL="0" marR="0">
              <a:lnSpc>
                <a:spcPct val="107000"/>
              </a:lnSpc>
              <a:spcBef>
                <a:spcPts val="0"/>
              </a:spcBef>
              <a:spcAft>
                <a:spcPts val="800"/>
              </a:spcAft>
            </a:pPr>
            <a:r>
              <a:rPr lang="en-US" sz="1700" dirty="0">
                <a:effectLst/>
                <a:latin typeface="Phetsarath OT" panose="02000500000000000001" pitchFamily="2" charset="2"/>
                <a:ea typeface="Calibri" panose="020F0502020204030204" pitchFamily="34" charset="0"/>
                <a:cs typeface="Cordia New" panose="020B0304020202020204" pitchFamily="34" charset="-34"/>
              </a:rPr>
              <a:t>They got the highest score from the member vote from the first Assembly General Meeting </a:t>
            </a:r>
            <a:r>
              <a:rPr lang="en-US" sz="1700" dirty="0">
                <a:latin typeface="Phetsarath OT" panose="02000500000000000001" pitchFamily="2" charset="2"/>
                <a:ea typeface="Calibri" panose="020F0502020204030204" pitchFamily="34" charset="0"/>
                <a:cs typeface="Cordia New" panose="020B0304020202020204" pitchFamily="34" charset="-34"/>
              </a:rPr>
              <a:t>in 2013</a:t>
            </a:r>
            <a:endParaRPr lang="en-US" sz="17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E3C0EAF0-A495-F508-9B07-6AC5DD99D4C0}"/>
              </a:ext>
            </a:extLst>
          </p:cNvPr>
          <p:cNvSpPr>
            <a:spLocks noGrp="1"/>
          </p:cNvSpPr>
          <p:nvPr>
            <p:ph type="sldNum" sz="quarter" idx="12"/>
          </p:nvPr>
        </p:nvSpPr>
        <p:spPr/>
        <p:txBody>
          <a:bodyPr/>
          <a:lstStyle/>
          <a:p>
            <a:fld id="{3A98EE3D-8CD1-4C3F-BD1C-C98C9596463C}" type="slidenum">
              <a:rPr lang="en-US" smtClean="0"/>
              <a:t>16</a:t>
            </a:fld>
            <a:endParaRPr lang="en-US" dirty="0"/>
          </a:p>
        </p:txBody>
      </p:sp>
      <p:pic>
        <p:nvPicPr>
          <p:cNvPr id="6" name="Picture 10" descr="อาจเป็นรูปภาพของ 1 คน">
            <a:extLst>
              <a:ext uri="{FF2B5EF4-FFF2-40B4-BE49-F238E27FC236}">
                <a16:creationId xmlns="" xmlns:a16="http://schemas.microsoft.com/office/drawing/2014/main" id="{8D28DC70-FE67-D6BC-1A07-F43893A65F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73" t="6239" r="59623" b="63415"/>
          <a:stretch/>
        </p:blipFill>
        <p:spPr bwMode="auto">
          <a:xfrm>
            <a:off x="4695012" y="602764"/>
            <a:ext cx="1400988" cy="13788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 xmlns:a16="http://schemas.microsoft.com/office/drawing/2014/main" id="{747070C1-36B0-6919-DE46-71F80E244C49}"/>
              </a:ext>
            </a:extLst>
          </p:cNvPr>
          <p:cNvPicPr>
            <a:picLocks noChangeAspect="1"/>
          </p:cNvPicPr>
          <p:nvPr/>
        </p:nvPicPr>
        <p:blipFill rotWithShape="1">
          <a:blip r:embed="rId3"/>
          <a:srcRect l="29002" t="22466" r="33322" b="23660"/>
          <a:stretch/>
        </p:blipFill>
        <p:spPr>
          <a:xfrm>
            <a:off x="9598559" y="602764"/>
            <a:ext cx="1400988" cy="133275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28" name="Picture 4" descr="No photo description available.">
            <a:extLst>
              <a:ext uri="{FF2B5EF4-FFF2-40B4-BE49-F238E27FC236}">
                <a16:creationId xmlns="" xmlns:a16="http://schemas.microsoft.com/office/drawing/2014/main" id="{8CC94D75-96E9-6506-E395-D9A225BF6D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746" t="35841" r="58134" b="44954"/>
          <a:stretch/>
        </p:blipFill>
        <p:spPr bwMode="auto">
          <a:xfrm>
            <a:off x="6367243" y="580096"/>
            <a:ext cx="1276570" cy="1401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 xmlns:a16="http://schemas.microsoft.com/office/drawing/2014/main" id="{2CC38475-EBF1-8244-3005-5F5A52DE544E}"/>
              </a:ext>
            </a:extLst>
          </p:cNvPr>
          <p:cNvPicPr>
            <a:picLocks noChangeAspect="1"/>
          </p:cNvPicPr>
          <p:nvPr/>
        </p:nvPicPr>
        <p:blipFill rotWithShape="1">
          <a:blip r:embed="rId5"/>
          <a:srcRect l="32691" t="33005" r="49052" b="40551"/>
          <a:stretch/>
        </p:blipFill>
        <p:spPr>
          <a:xfrm>
            <a:off x="8039474" y="602764"/>
            <a:ext cx="1276570" cy="13867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515143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2261787" y="2223082"/>
            <a:ext cx="4116199" cy="4101881"/>
          </a:xfrm>
        </p:spPr>
        <p:txBody>
          <a:bodyPr>
            <a:normAutofit fontScale="92500" lnSpcReduction="10000"/>
          </a:bodyPr>
          <a:lstStyle/>
          <a:p>
            <a:pPr marL="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ແລະ ຜູ້ອໍານວຍການ ສະມາຄົມສົ່ງເສີມ ສຸຂະພາບ ຄອບຄົວ ຜູ້ທໍາອິດ ມີຊື່ວ່າ ທ່ານ ດຣ ສຸພົນ ໄຊຍະວົງ ເຊິ່ງເຄີຍເປັນ ຜູ້ຮ່ວມພາລະກິດ ແລະ ອຸດົມການ ໃນການກໍ່ຕັ້ງ ສະມາຄົມສົ່ງເສີມ ສຸຂະພາບ ຄອບຄົວ ມາແຕ່ລິເລີ່ມ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ຈົນຮອດ ປີ 2014 ເປັນຕົ້ນມາ, ສສສຄ ກໍ່ໄດ້ ພັດທະນາ ນະໂຍບາຍ ແລະ ລະບຽບພາຍໃນ ທີ່ກ່ຽວຂ້ອງຫຼາຍຢ່າງ ພ້ອມກັນນັ້ນກໍ່ໄດ້ສ້າງຍຸດທະສາດຄັ້ງທໍາອິດ (2016-2022)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ແລະ ອີງໃສ່ຍຸດທະສາດດັ່ງກ່າວ ສສສຄ ກໍ່ໄດ້ສຸມໃສ່ ພັດທະນາ ອົງກອນ ໂດຍຍາດແຍ່ງການຊ່ວຍເຫຼືອທຸກພາກສ່ວນກ່ຽວຂ້ອງ ແລະ ສ້າງການເຕີບໂຕໃຫ້ເກີດຂຶ້ນ ຢ່າງໄວວາ ກ້າວຂຶ້ນສູ່ລະດັບມາດຕະຖານສາກົນ ຈົນເປັນທີ່ຍອມຮັບຂອງຫຼາຍໆຄູ່ຮ່ວມງານ ແລະ ຜູ້ໃຫ້ທຶນດັ່ງທຸກມື້ນີ້</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425967" y="2223082"/>
            <a:ext cx="4720206" cy="4236224"/>
          </a:xfrm>
          <a:prstGeom prst="rect">
            <a:avLst/>
          </a:prstGeom>
          <a:noFill/>
        </p:spPr>
        <p:txBody>
          <a:bodyPr wrap="square" rtlCol="0">
            <a:spAutoFit/>
          </a:bodyPr>
          <a:lstStyle/>
          <a:p>
            <a:pPr marL="0" marR="0">
              <a:lnSpc>
                <a:spcPct val="107000"/>
              </a:lnSpc>
              <a:spcBef>
                <a:spcPts val="0"/>
              </a:spcBef>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And the first Executive Director of the Promotion of Family Health Association is 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Souphon</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Sayavong</a:t>
            </a:r>
            <a:r>
              <a:rPr lang="en-US" sz="1600" dirty="0">
                <a:effectLst/>
                <a:latin typeface="Arial" panose="020B0604020202020204" pitchFamily="34" charset="0"/>
                <a:ea typeface="Phetsarath OT" panose="02000500000000000001" pitchFamily="2" charset="2"/>
                <a:cs typeface="Cordia New" panose="020B0304020202020204" pitchFamily="34" charset="-34"/>
              </a:rPr>
              <a:t>. He also joined the mission and initiative of establishment of the association since the beginning </a:t>
            </a:r>
          </a:p>
          <a:p>
            <a:pPr>
              <a:lnSpc>
                <a:spcPct val="107000"/>
              </a:lnSpc>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In the year 2014, PFHA started developing several internal policies and procedures as well as the first organizational strategy (2018-2022)</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a:lnSpc>
                <a:spcPct val="107000"/>
              </a:lnSpc>
              <a:spcAft>
                <a:spcPts val="800"/>
              </a:spcAft>
            </a:pPr>
            <a:r>
              <a:rPr lang="en-US" sz="1600" dirty="0">
                <a:effectLst/>
                <a:latin typeface="Arial" panose="020B0604020202020204" pitchFamily="34" charset="0"/>
                <a:ea typeface="Phetsarath OT" panose="02000500000000000001" pitchFamily="2" charset="2"/>
                <a:cs typeface="DokChampa" panose="020B0604020202020204" pitchFamily="34" charset="-34"/>
              </a:rPr>
              <a:t>And based on the strategy stated, PFHA focuses on developing and improving the organization by requesting the assistance from the relevant parties and created the internal and fast growth, upgrading the organization to meet with the international standard and  accepted from the partner and donor as these days</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649273B1-D656-847D-ED62-7F339F75A84C}"/>
              </a:ext>
            </a:extLst>
          </p:cNvPr>
          <p:cNvSpPr>
            <a:spLocks noGrp="1"/>
          </p:cNvSpPr>
          <p:nvPr>
            <p:ph type="sldNum" sz="quarter" idx="12"/>
          </p:nvPr>
        </p:nvSpPr>
        <p:spPr/>
        <p:txBody>
          <a:bodyPr/>
          <a:lstStyle/>
          <a:p>
            <a:fld id="{3A98EE3D-8CD1-4C3F-BD1C-C98C9596463C}" type="slidenum">
              <a:rPr lang="en-US" smtClean="0"/>
              <a:t>17</a:t>
            </a:fld>
            <a:endParaRPr lang="en-US" dirty="0"/>
          </a:p>
        </p:txBody>
      </p:sp>
      <p:pic>
        <p:nvPicPr>
          <p:cNvPr id="7" name="Picture 6">
            <a:extLst>
              <a:ext uri="{FF2B5EF4-FFF2-40B4-BE49-F238E27FC236}">
                <a16:creationId xmlns="" xmlns:a16="http://schemas.microsoft.com/office/drawing/2014/main" id="{78751B99-77DC-6FC5-3025-299C3D2818A7}"/>
              </a:ext>
            </a:extLst>
          </p:cNvPr>
          <p:cNvPicPr>
            <a:picLocks noChangeAspect="1"/>
          </p:cNvPicPr>
          <p:nvPr/>
        </p:nvPicPr>
        <p:blipFill rotWithShape="1">
          <a:blip r:embed="rId2"/>
          <a:srcRect l="51196" t="21406" b="27573"/>
          <a:stretch/>
        </p:blipFill>
        <p:spPr>
          <a:xfrm>
            <a:off x="581192" y="3078649"/>
            <a:ext cx="1398611" cy="194954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19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 xmlns:a16="http://schemas.microsoft.com/office/drawing/2014/main" id="{7B214752-7632-5768-F692-CDDE0C8F4743}"/>
              </a:ext>
            </a:extLst>
          </p:cNvPr>
          <p:cNvSpPr>
            <a:spLocks noGrp="1"/>
          </p:cNvSpPr>
          <p:nvPr>
            <p:ph type="sldNum" sz="quarter" idx="12"/>
          </p:nvPr>
        </p:nvSpPr>
        <p:spPr bwMode="auto">
          <a:xfrm>
            <a:off x="8465890" y="5580426"/>
            <a:ext cx="2133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9EE14C3A-B83E-4BCD-BE49-6A734EDE164C}" type="slidenum">
              <a:rPr lang="th-TH" altLang="en-US" sz="1200" smtClean="0">
                <a:solidFill>
                  <a:srgbClr val="898989"/>
                </a:solidFill>
                <a:latin typeface="Arial" panose="020B0604020202020204" pitchFamily="34" charset="0"/>
              </a:rPr>
              <a:pPr>
                <a:spcBef>
                  <a:spcPct val="0"/>
                </a:spcBef>
                <a:buFontTx/>
                <a:buNone/>
              </a:pPr>
              <a:t>18</a:t>
            </a:fld>
            <a:endParaRPr lang="th-TH" altLang="en-US" sz="1200">
              <a:solidFill>
                <a:srgbClr val="898989"/>
              </a:solidFill>
              <a:latin typeface="Arial" panose="020B0604020202020204" pitchFamily="34" charset="0"/>
            </a:endParaRPr>
          </a:p>
        </p:txBody>
      </p:sp>
      <p:pic>
        <p:nvPicPr>
          <p:cNvPr id="7" name="Picture 4" descr="http://www.asef.org/images/logo%20laos.jpg">
            <a:extLst>
              <a:ext uri="{FF2B5EF4-FFF2-40B4-BE49-F238E27FC236}">
                <a16:creationId xmlns="" xmlns:a16="http://schemas.microsoft.com/office/drawing/2014/main" id="{90E62098-023B-602B-A28A-DFE41DFD7D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422" y="2027237"/>
            <a:ext cx="9382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Description: MHP logo">
            <a:extLst>
              <a:ext uri="{FF2B5EF4-FFF2-40B4-BE49-F238E27FC236}">
                <a16:creationId xmlns="" xmlns:a16="http://schemas.microsoft.com/office/drawing/2014/main" id="{EB78C15B-7C76-998E-1912-3A3AB3EC10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4828" y="4667614"/>
            <a:ext cx="9144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https://plan-international.org/sites/default/themes/custom/plantheme/img/logo.png">
            <a:extLst>
              <a:ext uri="{FF2B5EF4-FFF2-40B4-BE49-F238E27FC236}">
                <a16:creationId xmlns="" xmlns:a16="http://schemas.microsoft.com/office/drawing/2014/main" id="{7BD11BB1-3057-7DF1-729C-38148CF40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290" y="2272076"/>
            <a:ext cx="1600200"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4">
            <a:extLst>
              <a:ext uri="{FF2B5EF4-FFF2-40B4-BE49-F238E27FC236}">
                <a16:creationId xmlns="" xmlns:a16="http://schemas.microsoft.com/office/drawing/2014/main" id="{19D9937F-3BA7-3B4D-7829-390312CCA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06990" y="3332526"/>
            <a:ext cx="2200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5" descr="ผลการค้นหารูปภาพสำหรับ french red cross logo">
            <a:extLst>
              <a:ext uri="{FF2B5EF4-FFF2-40B4-BE49-F238E27FC236}">
                <a16:creationId xmlns="" xmlns:a16="http://schemas.microsoft.com/office/drawing/2014/main" id="{E42AE722-13DA-A84B-909C-08145570DD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22940" y="2710226"/>
            <a:ext cx="1908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 xmlns:a16="http://schemas.microsoft.com/office/drawing/2014/main" id="{85356940-1377-1BAB-1A73-162357634B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6928" y="4037376"/>
            <a:ext cx="106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a:extLst>
              <a:ext uri="{FF2B5EF4-FFF2-40B4-BE49-F238E27FC236}">
                <a16:creationId xmlns="" xmlns:a16="http://schemas.microsoft.com/office/drawing/2014/main" id="{24811ABE-A981-B166-2F1D-B9CB1356463B}"/>
              </a:ext>
            </a:extLst>
          </p:cNvPr>
          <p:cNvPicPr>
            <a:picLocks noChangeAspect="1"/>
          </p:cNvPicPr>
          <p:nvPr/>
        </p:nvPicPr>
        <p:blipFill>
          <a:blip r:embed="rId8">
            <a:extLst>
              <a:ext uri="{28A0092B-C50C-407E-A947-70E740481C1C}">
                <a14:useLocalDpi xmlns:a14="http://schemas.microsoft.com/office/drawing/2010/main" val="0"/>
              </a:ext>
            </a:extLst>
          </a:blip>
          <a:srcRect l="19897" t="15320" r="35033" b="10132"/>
          <a:stretch>
            <a:fillRect/>
          </a:stretch>
        </p:blipFill>
        <p:spPr bwMode="auto">
          <a:xfrm>
            <a:off x="6198940" y="2167301"/>
            <a:ext cx="12192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4" descr="https://pbs.twimg.com/profile_images/735399643870154752/82r6HkGh.jpg">
            <a:extLst>
              <a:ext uri="{FF2B5EF4-FFF2-40B4-BE49-F238E27FC236}">
                <a16:creationId xmlns="" xmlns:a16="http://schemas.microsoft.com/office/drawing/2014/main" id="{2B2998E7-EF18-546B-EBAC-506C166CFFA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98753" y="3024551"/>
            <a:ext cx="1066800"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C:\Documents and Settings\USER\Desktop\gda-150x150.png">
            <a:extLst>
              <a:ext uri="{FF2B5EF4-FFF2-40B4-BE49-F238E27FC236}">
                <a16:creationId xmlns="" xmlns:a16="http://schemas.microsoft.com/office/drawing/2014/main" id="{B2F8FF5B-5D08-5BCC-63F7-5C1021B778B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052890" y="4739051"/>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2">
            <a:extLst>
              <a:ext uri="{FF2B5EF4-FFF2-40B4-BE49-F238E27FC236}">
                <a16:creationId xmlns="" xmlns:a16="http://schemas.microsoft.com/office/drawing/2014/main" id="{D286863C-3F65-44A5-24AB-1B13ADAE59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l="18280" r="64516" b="78104"/>
          <a:stretch>
            <a:fillRect/>
          </a:stretch>
        </p:blipFill>
        <p:spPr bwMode="auto">
          <a:xfrm>
            <a:off x="5743328" y="3872276"/>
            <a:ext cx="914400"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https://res.cloudinary.com/devex/image/fetch/c_pad,h_180,w_180/https:/s3.amazonaws.com/neo-assets/assets/0113/8527/Lao_Women.jpg">
            <a:extLst>
              <a:ext uri="{FF2B5EF4-FFF2-40B4-BE49-F238E27FC236}">
                <a16:creationId xmlns="" xmlns:a16="http://schemas.microsoft.com/office/drawing/2014/main" id="{33B7E39A-D1BF-4737-36F0-64DD4A28FA8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l="6250" r="6250"/>
          <a:stretch>
            <a:fillRect/>
          </a:stretch>
        </p:blipFill>
        <p:spPr bwMode="auto">
          <a:xfrm>
            <a:off x="625985" y="3473450"/>
            <a:ext cx="966787"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8" descr="https://upload.wikimedia.org/wikipedia/commons/thumb/e/ed/Emblem_of_LPRYU.svg/140px-Emblem_of_LPRYU.svg.png">
            <a:extLst>
              <a:ext uri="{FF2B5EF4-FFF2-40B4-BE49-F238E27FC236}">
                <a16:creationId xmlns="" xmlns:a16="http://schemas.microsoft.com/office/drawing/2014/main" id="{D88BE047-2A12-0849-B80F-FE342E0F5B9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6420" y="5259388"/>
            <a:ext cx="81438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descr="Logo IPP_0">
            <a:extLst>
              <a:ext uri="{FF2B5EF4-FFF2-40B4-BE49-F238E27FC236}">
                <a16:creationId xmlns="" xmlns:a16="http://schemas.microsoft.com/office/drawing/2014/main" id="{F78A89ED-F3AE-4784-C6C7-F5172CB7CBF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141290" y="2275251"/>
            <a:ext cx="2090738" cy="60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2" descr="BMZ">
            <a:extLst>
              <a:ext uri="{FF2B5EF4-FFF2-40B4-BE49-F238E27FC236}">
                <a16:creationId xmlns="" xmlns:a16="http://schemas.microsoft.com/office/drawing/2014/main" id="{8920DA9A-86E0-1F58-CC1F-B3B9DFF965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94490" y="2233976"/>
            <a:ext cx="2209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descr="http://countryoffice.unfpa.org/filemanager/files/kenya/unfpa_logo.jpg">
            <a:extLst>
              <a:ext uri="{FF2B5EF4-FFF2-40B4-BE49-F238E27FC236}">
                <a16:creationId xmlns="" xmlns:a16="http://schemas.microsoft.com/office/drawing/2014/main" id="{B5AB5C5B-B0DC-F00B-F66C-FE62EC5AF29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55690" y="3024551"/>
            <a:ext cx="1447800" cy="72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C:\8. Programs\7. Nutrition inc SUN CSA and new Plan\SUN Communications\SUN_Logo_CSN_Stacked_RGB.jpg">
            <a:extLst>
              <a:ext uri="{FF2B5EF4-FFF2-40B4-BE49-F238E27FC236}">
                <a16:creationId xmlns="" xmlns:a16="http://schemas.microsoft.com/office/drawing/2014/main" id="{ECB59877-7F04-9234-6A33-7AD34F8B2ED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053140" y="3961176"/>
            <a:ext cx="2895600"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6" descr="https://ci5.googleusercontent.com/proxy/PXGTS5NwVLanBvjXOYZa3qD3M1Mordr9rz7eF54ZpgslJGSWTth8RxnZ_L5pFRVt5P3NGB2dqXV2HqKfzgtztQ_lNKBgZr1jPAhL2d2WbB3g2ayRrcdNdeJAbwLKJ4khDYs13D7AOQCA5c-BO0s9UKgnnzuyNhAB3asKW71oQ6nOtevLWVoS5q5KiPzfmfyIgwBJX07nw_QQcNHEiA=s0-d-e1-ft#https://docs.google.com/uc?export=download&amp;id=1GmxHCQILXU-TzCtNh3PdPX_O_Cun2G_X&amp;revid=0B0SEZ8mKmfG1aGpURGkwR3Z3eEEyekt4WnMrZGwwYWF5WkhjPQ">
            <a:extLst>
              <a:ext uri="{FF2B5EF4-FFF2-40B4-BE49-F238E27FC236}">
                <a16:creationId xmlns="" xmlns:a16="http://schemas.microsoft.com/office/drawing/2014/main" id="{7DFE6164-A952-255E-3B6B-06835BA06656}"/>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020640" y="4739051"/>
            <a:ext cx="1981200"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1" descr="D:\Learning House ( LH )\Establish LDA\General meeting\LDA docs\LDA Logo.png">
            <a:extLst>
              <a:ext uri="{FF2B5EF4-FFF2-40B4-BE49-F238E27FC236}">
                <a16:creationId xmlns="" xmlns:a16="http://schemas.microsoft.com/office/drawing/2014/main" id="{2921312E-8F9C-3572-0911-34D67670EC79}"/>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036765" y="4596176"/>
            <a:ext cx="9144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Documents and Settings\USER\Desktop\CoDA-logo-original-150x150.png">
            <a:extLst>
              <a:ext uri="{FF2B5EF4-FFF2-40B4-BE49-F238E27FC236}">
                <a16:creationId xmlns="" xmlns:a16="http://schemas.microsoft.com/office/drawing/2014/main" id="{BAF159B4-6C91-5D1E-136C-492F998F408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389690" y="4826364"/>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7" descr="C:\Documents and Settings\USER\Desktop\download.jpg">
            <a:extLst>
              <a:ext uri="{FF2B5EF4-FFF2-40B4-BE49-F238E27FC236}">
                <a16:creationId xmlns="" xmlns:a16="http://schemas.microsoft.com/office/drawing/2014/main" id="{3DC6D4EF-075B-9892-C296-D06ED596FB4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275515" y="4786676"/>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 descr="C:\Documents and Settings\USER\Desktop\download (1).jpg">
            <a:extLst>
              <a:ext uri="{FF2B5EF4-FFF2-40B4-BE49-F238E27FC236}">
                <a16:creationId xmlns="" xmlns:a16="http://schemas.microsoft.com/office/drawing/2014/main" id="{1B378E21-C092-FB71-711A-3FB096362B9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0185153" y="4786676"/>
            <a:ext cx="71913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4" descr="C:\Documents and Settings\USER\Desktop\download (1).png">
            <a:extLst>
              <a:ext uri="{FF2B5EF4-FFF2-40B4-BE49-F238E27FC236}">
                <a16:creationId xmlns="" xmlns:a16="http://schemas.microsoft.com/office/drawing/2014/main" id="{A651CD99-14DA-2443-EF3A-EC99E03D6807}"/>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84628" y="3095989"/>
            <a:ext cx="98742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6" descr="Image may contain: text">
            <a:extLst>
              <a:ext uri="{FF2B5EF4-FFF2-40B4-BE49-F238E27FC236}">
                <a16:creationId xmlns="" xmlns:a16="http://schemas.microsoft.com/office/drawing/2014/main" id="{3B1A0AC5-5123-D3B5-0219-DB193D54C1F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094290" y="3948476"/>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9" descr="C:\Documents and Settings\USER\Desktop\APL+ logo (1).jpg">
            <a:extLst>
              <a:ext uri="{FF2B5EF4-FFF2-40B4-BE49-F238E27FC236}">
                <a16:creationId xmlns="" xmlns:a16="http://schemas.microsoft.com/office/drawing/2014/main" id="{B6270556-FD22-D4CE-7D87-16110CB68453}"/>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770190" y="5381989"/>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descr="C:\Documents and Settings\USER\Desktop\images.png">
            <a:extLst>
              <a:ext uri="{FF2B5EF4-FFF2-40B4-BE49-F238E27FC236}">
                <a16:creationId xmlns="" xmlns:a16="http://schemas.microsoft.com/office/drawing/2014/main" id="{A494C608-B244-D6FD-17F8-889E279563AD}"/>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t="15692" b="14481"/>
          <a:stretch>
            <a:fillRect/>
          </a:stretch>
        </p:blipFill>
        <p:spPr bwMode="auto">
          <a:xfrm>
            <a:off x="5621090" y="5453426"/>
            <a:ext cx="141763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3" descr="C:\Documents and Settings\USER\Desktop\download.png">
            <a:extLst>
              <a:ext uri="{FF2B5EF4-FFF2-40B4-BE49-F238E27FC236}">
                <a16:creationId xmlns="" xmlns:a16="http://schemas.microsoft.com/office/drawing/2014/main" id="{EC48AE03-405A-4DBA-FE65-EB69C7A578F4}"/>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t="28667" b="32222"/>
          <a:stretch>
            <a:fillRect/>
          </a:stretch>
        </p:blipFill>
        <p:spPr bwMode="auto">
          <a:xfrm>
            <a:off x="7086353" y="5548676"/>
            <a:ext cx="1558925"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44" descr="C:\Documents and Settings\USER\Desktop\2f1bc0264caae304bd50e9ce498d6de5.png">
            <a:extLst>
              <a:ext uri="{FF2B5EF4-FFF2-40B4-BE49-F238E27FC236}">
                <a16:creationId xmlns="" xmlns:a16="http://schemas.microsoft.com/office/drawing/2014/main" id="{EA900750-E7B0-9404-9BEA-C04DE0D7B38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t="5243" b="19630"/>
          <a:stretch>
            <a:fillRect/>
          </a:stretch>
        </p:blipFill>
        <p:spPr bwMode="auto">
          <a:xfrm>
            <a:off x="8726240" y="5667739"/>
            <a:ext cx="10715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45" descr="C:\Documents and Settings\USER\Desktop\download.jpg">
            <a:extLst>
              <a:ext uri="{FF2B5EF4-FFF2-40B4-BE49-F238E27FC236}">
                <a16:creationId xmlns="" xmlns:a16="http://schemas.microsoft.com/office/drawing/2014/main" id="{26436C5B-C355-EC9C-859C-B9ADDD78008E}"/>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b="12077"/>
          <a:stretch>
            <a:fillRect/>
          </a:stretch>
        </p:blipFill>
        <p:spPr bwMode="auto">
          <a:xfrm>
            <a:off x="3531940" y="5453426"/>
            <a:ext cx="116681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47" descr="CARE International in Lao PDR">
            <a:extLst>
              <a:ext uri="{FF2B5EF4-FFF2-40B4-BE49-F238E27FC236}">
                <a16:creationId xmlns="" xmlns:a16="http://schemas.microsoft.com/office/drawing/2014/main" id="{F756D013-3A3A-10B4-E287-89367228B025}"/>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055565" y="2953114"/>
            <a:ext cx="1076325" cy="84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8" descr="C:\Documents and Settings\USER\Desktop\JciM6nb8_400x400.png">
            <a:extLst>
              <a:ext uri="{FF2B5EF4-FFF2-40B4-BE49-F238E27FC236}">
                <a16:creationId xmlns="" xmlns:a16="http://schemas.microsoft.com/office/drawing/2014/main" id="{2BC35AA2-8F27-95BE-3199-0DC9D125D48A}"/>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9994653" y="3173776"/>
            <a:ext cx="652462" cy="65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6" descr="New Image">
            <a:extLst>
              <a:ext uri="{FF2B5EF4-FFF2-40B4-BE49-F238E27FC236}">
                <a16:creationId xmlns="" xmlns:a16="http://schemas.microsoft.com/office/drawing/2014/main" id="{856059FD-922B-2190-53D2-C3EDE13311AC}"/>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627690" y="2167301"/>
            <a:ext cx="1066800"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49" descr="Image may contain: text">
            <a:extLst>
              <a:ext uri="{FF2B5EF4-FFF2-40B4-BE49-F238E27FC236}">
                <a16:creationId xmlns="" xmlns:a16="http://schemas.microsoft.com/office/drawing/2014/main" id="{946885D7-8E06-7A9A-7919-0A9707A06F19}"/>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6972053" y="4854939"/>
            <a:ext cx="1312862"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1" descr="AHF">
            <a:extLst>
              <a:ext uri="{FF2B5EF4-FFF2-40B4-BE49-F238E27FC236}">
                <a16:creationId xmlns="" xmlns:a16="http://schemas.microsoft.com/office/drawing/2014/main" id="{4A32E316-AC2F-9616-8AE1-E17F70E3A1BB}"/>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2198440" y="5453426"/>
            <a:ext cx="1390650" cy="500063"/>
          </a:xfrm>
          <a:prstGeom prst="rect">
            <a:avLst/>
          </a:prstGeom>
          <a:noFill/>
          <a:ln>
            <a:noFill/>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49" descr="Where Australia's case for aid went wrong – and what we can do to rebuild -  Devpolicy Blog from the Development Policy Centre">
            <a:extLst>
              <a:ext uri="{FF2B5EF4-FFF2-40B4-BE49-F238E27FC236}">
                <a16:creationId xmlns="" xmlns:a16="http://schemas.microsoft.com/office/drawing/2014/main" id="{88E0FCDD-361B-8DB0-AAB9-00076F0D0B26}"/>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t="24303" b="23375"/>
          <a:stretch>
            <a:fillRect/>
          </a:stretch>
        </p:blipFill>
        <p:spPr bwMode="auto">
          <a:xfrm>
            <a:off x="2107953" y="3838939"/>
            <a:ext cx="139065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58DF83F9-A675-54ED-AD96-BF40731FB9D4}"/>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ຄູ່ຮ່ວມງານ ແລະຜູ້ໃຫ້ທຶນໄລຍະຜ່ານມາ</a:t>
            </a:r>
            <a:r>
              <a:rPr lang="lo-LA" b="1" dirty="0">
                <a:latin typeface="Phetsarath OT" panose="02000500000000000001" pitchFamily="2" charset="2"/>
                <a:ea typeface="Phetsarath OT" panose="02000500000000000001" pitchFamily="2" charset="2"/>
                <a:cs typeface="Phetsarath OT" panose="02000500000000000001" pitchFamily="2" charset="2"/>
              </a:rPr>
              <a:t/>
            </a:r>
            <a:br>
              <a:rPr lang="lo-LA"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past and current partners and donors</a:t>
            </a:r>
          </a:p>
        </p:txBody>
      </p:sp>
      <p:cxnSp>
        <p:nvCxnSpPr>
          <p:cNvPr id="4" name="Straight Connector 3">
            <a:extLst>
              <a:ext uri="{FF2B5EF4-FFF2-40B4-BE49-F238E27FC236}">
                <a16:creationId xmlns="" xmlns:a16="http://schemas.microsoft.com/office/drawing/2014/main" id="{51879CC8-DE83-3100-CB99-3AF9905ABF46}"/>
              </a:ext>
            </a:extLst>
          </p:cNvPr>
          <p:cNvCxnSpPr/>
          <p:nvPr/>
        </p:nvCxnSpPr>
        <p:spPr>
          <a:xfrm>
            <a:off x="1862356" y="2167301"/>
            <a:ext cx="0" cy="39766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2138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ການພັດທະນາລະບົບພາຍໃນອົງກອນ</a:t>
            </a:r>
            <a:r>
              <a:rPr lang="en-US" sz="3200" b="1" dirty="0">
                <a:latin typeface="Phetsarath OT" panose="02000500000000000001" pitchFamily="2" charset="2"/>
                <a:ea typeface="Phetsarath OT" panose="02000500000000000001" pitchFamily="2" charset="2"/>
                <a:cs typeface="Phetsarath OT" panose="02000500000000000001" pitchFamily="2" charset="2"/>
              </a:rPr>
              <a:t/>
            </a:r>
            <a:br>
              <a:rPr lang="en-US" sz="3200"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organizational system development</a:t>
            </a: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072415"/>
            <a:ext cx="5514808" cy="4101881"/>
          </a:xfrm>
        </p:spPr>
        <p:txBody>
          <a:bodyPr>
            <a:normAutofit/>
          </a:bodyPr>
          <a:lstStyle/>
          <a:p>
            <a:pPr marL="0" indent="0">
              <a:lnSpc>
                <a:spcPct val="107000"/>
              </a:lnSpc>
              <a:spcBef>
                <a:spcPts val="0"/>
              </a:spcBef>
              <a:spcAft>
                <a:spcPts val="800"/>
              </a:spcAft>
              <a:buNone/>
            </a:pPr>
            <a:r>
              <a:rPr lang="lo-LA" sz="1800" dirty="0">
                <a:latin typeface="Phetsarath OT" panose="02000500000000000001" pitchFamily="2" charset="2"/>
                <a:ea typeface="Phetsarath OT" panose="02000500000000000001" pitchFamily="2" charset="2"/>
                <a:cs typeface="Phetsarath OT" panose="02000500000000000001" pitchFamily="2" charset="2"/>
              </a:rPr>
              <a:t>ນອກຈາກ ພັດທະນາ ນະໂນບາຍ ປົກປ້ອງເດັກ, ຄົນໜຸ່ມ, ຜູ້ໃຫຍ່ ແລະ ຜູ້ອາຍຸສູງ ອານາຖາ, ຍຸດທະສາດ 7 ປີ, ນະໂຍບາຍ ແລະ ລະບຽບທາງດ້ານການເງິນ, ການຈັດຊື້, ແລະ ບຸກຄະລາກອນ ແລ້ວ, ສສສຄ ໄດ້ພັດທະນາ ກອບແຜນງານ ປັບປຸງ ແລະ ພັດທະນາອົງກອນຂຶ້ນ ເພື່ອເປັນທິດທາງ ແລະ ແນວທາງໃນການ ພັດທະນາອົງກອນ. </a:t>
            </a:r>
          </a:p>
          <a:p>
            <a:pPr marL="0" indent="0">
              <a:lnSpc>
                <a:spcPct val="107000"/>
              </a:lnSpc>
              <a:spcBef>
                <a:spcPts val="0"/>
              </a:spcBef>
              <a:spcAft>
                <a:spcPts val="800"/>
              </a:spcAft>
              <a:buNone/>
            </a:pPr>
            <a:r>
              <a:rPr lang="lo-LA" sz="1800" dirty="0">
                <a:latin typeface="Phetsarath OT" panose="02000500000000000001" pitchFamily="2" charset="2"/>
                <a:ea typeface="Phetsarath OT" panose="02000500000000000001" pitchFamily="2" charset="2"/>
                <a:cs typeface="Phetsarath OT" panose="02000500000000000001" pitchFamily="2" charset="2"/>
              </a:rPr>
              <a:t>ຍິ່ງໄປກວ່ານັ້ນ, ສສສຄ ກໍ່ໄດ້ ພັດທະນາ ນະໂຍບາຍ ເພີ້ມຫຼາຍນະໂຍບາຍ ເຊັ່ນ ນະໂຍບາຍ ຄວາມສະເໝີພາບບົດບາດຍິງຊາຍ, ນະໂຍບາຍການຕ້ານການສໍ້ໂກງ, ນະໂຍບາຍ ຄວາມປອດໄພ ລວມ ທັງຄູ່ມືແນະນໍາ ຫຼາຍຢ່າງເຊັ່ນ ຄູ່ມືແນະນໍາ ການຈ່າຍອັດຕາກິນ, ຄູ່ມືແນະນໍາການຕິດຕາມປະເມີນຜົນ, ຄູ່ມືແນະນໍາ ການປະຊຸມພາຍໃນ, ຄູ່ມືແນະນໍາການເປັນຄູ່ຮ່ວມງານ, ຄູ່ມືແນະນໍາ ການຂຽນລາຍງານ, ແລະ ອື່ນໆ.</a:t>
            </a: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096000" y="2223082"/>
            <a:ext cx="5050173" cy="3343223"/>
          </a:xfrm>
          <a:prstGeom prst="rect">
            <a:avLst/>
          </a:prstGeom>
          <a:noFill/>
        </p:spPr>
        <p:txBody>
          <a:bodyPr wrap="square" rtlCol="0">
            <a:spAutoFit/>
          </a:bodyPr>
          <a:lstStyle/>
          <a:p>
            <a:pPr marL="0" marR="0">
              <a:lnSpc>
                <a:spcPct val="107000"/>
              </a:lnSpc>
              <a:spcBef>
                <a:spcPts val="0"/>
              </a:spcBef>
              <a:spcAft>
                <a:spcPts val="800"/>
              </a:spcAft>
            </a:pPr>
            <a:r>
              <a:rPr lang="en-US" sz="1600" dirty="0">
                <a:latin typeface="Arial" panose="020B0604020202020204" pitchFamily="34" charset="0"/>
                <a:ea typeface="Phetsarath OT" panose="02000500000000000001" pitchFamily="2" charset="2"/>
                <a:cs typeface="Cordia New" panose="020B0304020202020204" pitchFamily="34" charset="-34"/>
              </a:rPr>
              <a:t>In addition to develop Child Protection Policy, 7 year Strategy (2016-2022), other policies and procedures e.g. finance, procurement, administrative and human resource policies and procedures, PFHA also developed organizational development framework for the internal organizational direction.</a:t>
            </a:r>
          </a:p>
          <a:p>
            <a:pPr marL="0" marR="0">
              <a:lnSpc>
                <a:spcPct val="107000"/>
              </a:lnSpc>
              <a:spcBef>
                <a:spcPts val="0"/>
              </a:spcBef>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Moreover, PFHA developed more policies e.g. </a:t>
            </a:r>
            <a:r>
              <a:rPr lang="en-US" sz="1600" dirty="0">
                <a:latin typeface="Arial" panose="020B0604020202020204" pitchFamily="34" charset="0"/>
                <a:ea typeface="Phetsarath OT" panose="02000500000000000001" pitchFamily="2" charset="2"/>
                <a:cs typeface="Cordia New" panose="020B0304020202020204" pitchFamily="34" charset="-34"/>
              </a:rPr>
              <a:t>Gender Equality policy, Anti- fraud policy, Safeguarding policy, as well as many guidelines e.g. cost norm guideline, monitoring and evaluation guideline, internal meeting guideline, partnership guideline, reporting guideline, and so on.</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32DF643B-E8D1-93DC-36FA-1AD1BBEF9A6F}"/>
              </a:ext>
            </a:extLst>
          </p:cNvPr>
          <p:cNvSpPr>
            <a:spLocks noGrp="1"/>
          </p:cNvSpPr>
          <p:nvPr>
            <p:ph type="sldNum" sz="quarter" idx="12"/>
          </p:nvPr>
        </p:nvSpPr>
        <p:spPr/>
        <p:txBody>
          <a:bodyPr/>
          <a:lstStyle/>
          <a:p>
            <a:fld id="{3A98EE3D-8CD1-4C3F-BD1C-C98C9596463C}" type="slidenum">
              <a:rPr lang="en-US" smtClean="0"/>
              <a:t>19</a:t>
            </a:fld>
            <a:endParaRPr lang="en-US" dirty="0"/>
          </a:p>
        </p:txBody>
      </p:sp>
    </p:spTree>
    <p:extLst>
      <p:ext uri="{BB962C8B-B14F-4D97-AF65-F5344CB8AC3E}">
        <p14:creationId xmlns:p14="http://schemas.microsoft.com/office/powerpoint/2010/main" val="3340151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ຄໍາຂອບໃຈ</a:t>
            </a:r>
            <a:r>
              <a:rPr lang="lo-LA" sz="2800" b="1" dirty="0">
                <a:latin typeface="Phetsarath OT" panose="02000500000000000001" pitchFamily="2" charset="2"/>
                <a:ea typeface="Phetsarath OT" panose="02000500000000000001" pitchFamily="2" charset="2"/>
                <a:cs typeface="Phetsarath OT" panose="02000500000000000001" pitchFamily="2" charset="2"/>
              </a:rPr>
              <a:t/>
            </a:r>
            <a:br>
              <a:rPr lang="lo-LA" sz="2800"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acknowledgement</a:t>
            </a: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072415"/>
            <a:ext cx="5514808" cy="4101881"/>
          </a:xfrm>
        </p:spPr>
        <p:txBody>
          <a:bodyPr>
            <a:normAutofit/>
          </a:bodyPr>
          <a:lstStyle/>
          <a:p>
            <a:pPr marL="0" indent="0">
              <a:lnSpc>
                <a:spcPct val="107000"/>
              </a:lnSpc>
              <a:spcBef>
                <a:spcPts val="0"/>
              </a:spcBef>
              <a:spcAft>
                <a:spcPts val="800"/>
              </a:spcAft>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ຂໍສະແດງຄວາມຂອບໃຈ ແລະ ຮູ້ບູນຄຸນ  ທຸກທ່ານ ທຸກພາກສ່ວນ ທັງທີ່ໄດ້ເອີ່ຍນາມ ແລະ ບໍ່ໄດ້ເອີ່ຍນາມ</a:t>
            </a:r>
            <a:r>
              <a:rPr lang="en-US" sz="1800" dirty="0">
                <a:latin typeface="Calibri" panose="020F0502020204030204" pitchFamily="34" charset="0"/>
                <a:ea typeface="Calibri" panose="020F0502020204030204" pitchFamily="34" charset="0"/>
                <a:cs typeface="Phetsarath OT" panose="02000500000000000001" pitchFamily="2" charset="2"/>
              </a:rPr>
              <a:t> </a:t>
            </a:r>
            <a:r>
              <a:rPr lang="lo-LA" sz="1800" dirty="0">
                <a:latin typeface="Calibri" panose="020F0502020204030204" pitchFamily="34" charset="0"/>
                <a:ea typeface="Calibri" panose="020F0502020204030204" pitchFamily="34" charset="0"/>
                <a:cs typeface="Phetsarath OT" panose="02000500000000000001" pitchFamily="2" charset="2"/>
              </a:rPr>
              <a:t>ໃນປື້ມຫົວນີ້</a:t>
            </a:r>
            <a:r>
              <a:rPr lang="lo-LA" sz="1800" dirty="0">
                <a:effectLst/>
                <a:latin typeface="Calibri" panose="020F0502020204030204" pitchFamily="34" charset="0"/>
                <a:ea typeface="Calibri" panose="020F0502020204030204" pitchFamily="34" charset="0"/>
                <a:cs typeface="Phetsarath OT" panose="02000500000000000001" pitchFamily="2" charset="2"/>
              </a:rPr>
              <a:t>,  ຜູ້ທີ່ທຸ້ມເທ, ທັງເຫື່ອເແຮງ ສະຕິປັນຍາ ແລະ ຊັບສິນສ່ວນຕົວ ຊ່ວຍສສສຄ, ຜູ້ໃຫ້ການສະໜັບສະໜູນ, ມີສ່ວນຮ່ວມ ຫຼື ເປັນສ່ວນໜຶ່ງ ໃນການສ້າງຕັ້ງສະມາຄົມສົ່ງເສີມ ສຸຂະພາບ ຄອບຄົວ ຫຼື ສສສຄ ຈົນສໍາເລັດໄດ້ ແລະ ເຕີບໃຫຍ່ຂະຫຍາຍຕົວ ມາຮອດຊູ່ມື້ນີ້ ຜົນງານ ແລະ ຊື່ສຽງຮຽງນາມຂອງບັນດາທ່ານ ຈະຖືກຈາລຶກໄວ້ຢູ່ໃນປື້ມປະຫວັດສາດ ສສສຄ ແລະ ຢຸ່ໃນໃຈຂອງ ຄົນລຸ້ນຫຼັງ ຕະຫຼອດໄປ</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0" indent="0">
              <a:lnSpc>
                <a:spcPct val="107000"/>
              </a:lnSpc>
              <a:spcBef>
                <a:spcPts val="0"/>
              </a:spcBef>
              <a:spcAft>
                <a:spcPts val="800"/>
              </a:spcAft>
              <a:buNone/>
            </a:pPr>
            <a:endParaRPr lang="en-US" sz="1800" dirty="0">
              <a:latin typeface="Calibri" panose="020F0502020204030204" pitchFamily="34" charset="0"/>
              <a:ea typeface="Calibri" panose="020F0502020204030204" pitchFamily="34" charset="0"/>
              <a:cs typeface="Cordia New" panose="020B0304020202020204" pitchFamily="34" charset="-34"/>
            </a:endParaRPr>
          </a:p>
          <a:p>
            <a:pPr marL="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096000" y="2223082"/>
            <a:ext cx="5050173" cy="3113929"/>
          </a:xfrm>
          <a:prstGeom prst="rect">
            <a:avLst/>
          </a:prstGeom>
          <a:noFill/>
        </p:spPr>
        <p:txBody>
          <a:bodyPr wrap="square" rtlCol="0">
            <a:spAutoFit/>
          </a:bodyPr>
          <a:lstStyle/>
          <a:p>
            <a:pPr>
              <a:lnSpc>
                <a:spcPct val="107000"/>
              </a:lnSpc>
              <a:spcAft>
                <a:spcPts val="800"/>
              </a:spcAft>
            </a:pPr>
            <a:r>
              <a:rPr lang="en-US" dirty="0">
                <a:latin typeface="Arial" panose="020B0604020202020204" pitchFamily="34" charset="0"/>
                <a:ea typeface="Phetsarath OT" panose="02000500000000000001" pitchFamily="2" charset="2"/>
                <a:cs typeface="Cordia New" panose="020B0304020202020204" pitchFamily="34" charset="-34"/>
              </a:rPr>
              <a:t>PFHA</a:t>
            </a:r>
            <a:r>
              <a:rPr lang="en-US" sz="1800" dirty="0">
                <a:effectLst/>
                <a:latin typeface="Arial" panose="020B0604020202020204" pitchFamily="34" charset="0"/>
                <a:ea typeface="Phetsarath OT" panose="02000500000000000001" pitchFamily="2" charset="2"/>
                <a:cs typeface="Cordia New" panose="020B0304020202020204" pitchFamily="34" charset="-34"/>
              </a:rPr>
              <a:t> would like to thank you and appreciate everyone who </a:t>
            </a:r>
            <a:r>
              <a:rPr lang="en-US" dirty="0">
                <a:latin typeface="Arial" panose="020B0604020202020204" pitchFamily="34" charset="0"/>
                <a:ea typeface="Phetsarath OT" panose="02000500000000000001" pitchFamily="2" charset="2"/>
                <a:cs typeface="Cordia New" panose="020B0304020202020204" pitchFamily="34" charset="-34"/>
              </a:rPr>
              <a:t>provided a support and </a:t>
            </a:r>
            <a:r>
              <a:rPr lang="en-US" sz="1800" dirty="0">
                <a:effectLst/>
                <a:latin typeface="Arial" panose="020B0604020202020204" pitchFamily="34" charset="0"/>
                <a:ea typeface="Phetsarath OT" panose="02000500000000000001" pitchFamily="2" charset="2"/>
                <a:cs typeface="Cordia New" panose="020B0304020202020204" pitchFamily="34" charset="-34"/>
              </a:rPr>
              <a:t>contributed to the establishment of the Promotion of Family Health Association(PFHA) till succeeded and being growing as today both who are mentioned and not mentioned  their name here. Your name and contribution will be recorded on the history of the association and in the mind of next generation.</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0" marR="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C6C66B0F-EF81-AB0A-8BB8-8428CD928A77}"/>
              </a:ext>
            </a:extLst>
          </p:cNvPr>
          <p:cNvSpPr>
            <a:spLocks noGrp="1"/>
          </p:cNvSpPr>
          <p:nvPr>
            <p:ph type="sldNum" sz="quarter" idx="12"/>
          </p:nvPr>
        </p:nvSpPr>
        <p:spPr/>
        <p:txBody>
          <a:bodyPr/>
          <a:lstStyle/>
          <a:p>
            <a:fld id="{3A98EE3D-8CD1-4C3F-BD1C-C98C9596463C}" type="slidenum">
              <a:rPr lang="en-US" smtClean="0"/>
              <a:t>2</a:t>
            </a:fld>
            <a:endParaRPr lang="en-US" dirty="0"/>
          </a:p>
        </p:txBody>
      </p:sp>
    </p:spTree>
    <p:extLst>
      <p:ext uri="{BB962C8B-B14F-4D97-AF65-F5344CB8AC3E}">
        <p14:creationId xmlns:p14="http://schemas.microsoft.com/office/powerpoint/2010/main" val="42481958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1890877"/>
            <a:ext cx="5514808" cy="4283420"/>
          </a:xfrm>
        </p:spPr>
        <p:txBody>
          <a:bodyPr>
            <a:normAutofit/>
          </a:bodyPr>
          <a:lstStyle/>
          <a:p>
            <a:pPr marL="0" indent="0">
              <a:lnSpc>
                <a:spcPct val="107000"/>
              </a:lnSpc>
              <a:spcBef>
                <a:spcPts val="0"/>
              </a:spcBef>
              <a:spcAft>
                <a:spcPts val="800"/>
              </a:spcAft>
              <a:buNone/>
            </a:pPr>
            <a:r>
              <a:rPr lang="lo-LA" sz="1800" dirty="0">
                <a:latin typeface="Phetsarath OT" panose="02000500000000000001" pitchFamily="2" charset="2"/>
                <a:ea typeface="Phetsarath OT" panose="02000500000000000001" pitchFamily="2" charset="2"/>
                <a:cs typeface="Phetsarath OT" panose="02000500000000000001" pitchFamily="2" charset="2"/>
              </a:rPr>
              <a:t>ນອກຈາກນັ້ນ, ສສສຄ ກໍ່ໄດ້ສ້າງລະບົບຫຼາຍຢ່າງ, ລະບົບເກັບຂໍ້ມູນ,ລະບົບຕໍານິສົ່ງຂ່າວ, ລະບົບຍ້ອງຍໍ, ລະບົບສໍາຫຼວດ, ອື່ນໆ </a:t>
            </a:r>
            <a:endParaRPr lang="en-US" sz="1800" dirty="0">
              <a:latin typeface="Phetsarath OT" panose="02000500000000000001" pitchFamily="2" charset="2"/>
              <a:ea typeface="Phetsarath OT" panose="02000500000000000001" pitchFamily="2" charset="2"/>
              <a:cs typeface="Phetsarath OT" panose="02000500000000000001" pitchFamily="2" charset="2"/>
            </a:endParaRPr>
          </a:p>
          <a:p>
            <a:pPr marL="0" indent="0">
              <a:lnSpc>
                <a:spcPct val="107000"/>
              </a:lnSpc>
              <a:spcBef>
                <a:spcPts val="0"/>
              </a:spcBef>
              <a:spcAft>
                <a:spcPts val="800"/>
              </a:spcAft>
              <a:buNone/>
            </a:pPr>
            <a:r>
              <a:rPr lang="lo-LA" sz="1800" dirty="0">
                <a:latin typeface="Phetsarath OT" panose="02000500000000000001" pitchFamily="2" charset="2"/>
                <a:ea typeface="Phetsarath OT" panose="02000500000000000001" pitchFamily="2" charset="2"/>
                <a:cs typeface="Phetsarath OT" panose="02000500000000000001" pitchFamily="2" charset="2"/>
              </a:rPr>
              <a:t>ຄຽງຄູ່ກັນນັ້ນ, ສສສຄ ໄດ້ມີການພັດທະນາ ດ້ານບຸກຄະລາກອນ ເຊັ່ນ</a:t>
            </a:r>
            <a:r>
              <a:rPr lang="en-US" sz="1800" dirty="0">
                <a:latin typeface="Phetsarath OT" panose="02000500000000000001" pitchFamily="2" charset="2"/>
                <a:ea typeface="Phetsarath OT" panose="02000500000000000001" pitchFamily="2" charset="2"/>
                <a:cs typeface="Phetsarath OT" panose="02000500000000000001" pitchFamily="2" charset="2"/>
              </a:rPr>
              <a:t> </a:t>
            </a:r>
            <a:r>
              <a:rPr lang="lo-LA" sz="1800" dirty="0">
                <a:latin typeface="Phetsarath OT" panose="02000500000000000001" pitchFamily="2" charset="2"/>
                <a:ea typeface="Phetsarath OT" panose="02000500000000000001" pitchFamily="2" charset="2"/>
                <a:cs typeface="Phetsarath OT" panose="02000500000000000001" pitchFamily="2" charset="2"/>
              </a:rPr>
              <a:t>ພັດທະນາ ແຜນການ ເສີມສ້າງບຸກຄະລາກອນພາຍໃນ</a:t>
            </a:r>
            <a:r>
              <a:rPr lang="en-US" sz="1800" dirty="0">
                <a:latin typeface="Phetsarath OT" panose="02000500000000000001" pitchFamily="2" charset="2"/>
                <a:ea typeface="Phetsarath OT" panose="02000500000000000001" pitchFamily="2" charset="2"/>
                <a:cs typeface="Phetsarath OT" panose="02000500000000000001" pitchFamily="2" charset="2"/>
              </a:rPr>
              <a:t> </a:t>
            </a:r>
            <a:r>
              <a:rPr lang="lo-LA" sz="1800" dirty="0">
                <a:latin typeface="Phetsarath OT" panose="02000500000000000001" pitchFamily="2" charset="2"/>
                <a:ea typeface="Phetsarath OT" panose="02000500000000000001" pitchFamily="2" charset="2"/>
                <a:cs typeface="Phetsarath OT" panose="02000500000000000001" pitchFamily="2" charset="2"/>
              </a:rPr>
              <a:t>ອີງຕາມຄວາມຕ້ອງການ ທີ່ເອີ້ນວ່າ </a:t>
            </a:r>
            <a:r>
              <a:rPr lang="en-US" sz="1800" dirty="0">
                <a:latin typeface="Phetsarath OT" panose="02000500000000000001" pitchFamily="2" charset="2"/>
                <a:ea typeface="Phetsarath OT" panose="02000500000000000001" pitchFamily="2" charset="2"/>
                <a:cs typeface="Phetsarath OT" panose="02000500000000000001" pitchFamily="2" charset="2"/>
              </a:rPr>
              <a:t>PIP</a:t>
            </a:r>
            <a:r>
              <a:rPr lang="lo-LA" sz="1800" dirty="0">
                <a:latin typeface="Phetsarath OT" panose="02000500000000000001" pitchFamily="2" charset="2"/>
                <a:ea typeface="Phetsarath OT" panose="02000500000000000001" pitchFamily="2" charset="2"/>
                <a:cs typeface="Phetsarath OT" panose="02000500000000000001" pitchFamily="2" charset="2"/>
              </a:rPr>
              <a:t>,  ພັດທະນາ ໂຄງປະກອບໃໝ່ ແລະ ສ້າງຕັ້ງໜ່ວຍງານ ໃໝ່ ໃຫ້ມີ ທີມງານບໍລິຫານພາຍໃນ (</a:t>
            </a:r>
            <a:r>
              <a:rPr lang="en-US" sz="1800" dirty="0">
                <a:latin typeface="Phetsarath OT" panose="02000500000000000001" pitchFamily="2" charset="2"/>
                <a:ea typeface="Phetsarath OT" panose="02000500000000000001" pitchFamily="2" charset="2"/>
                <a:cs typeface="Phetsarath OT" panose="02000500000000000001" pitchFamily="2" charset="2"/>
              </a:rPr>
              <a:t>Senior Management Team</a:t>
            </a:r>
            <a:r>
              <a:rPr lang="lo-LA" sz="1800" dirty="0">
                <a:latin typeface="Phetsarath OT" panose="02000500000000000001" pitchFamily="2" charset="2"/>
                <a:ea typeface="Phetsarath OT" panose="02000500000000000001" pitchFamily="2" charset="2"/>
                <a:cs typeface="Phetsarath OT" panose="02000500000000000001" pitchFamily="2" charset="2"/>
              </a:rPr>
              <a:t>) ພ້ອມດ້ວຍ ບົດບາດ ແລະ ໜ້າທີ່ ເພື່ອ ຂັບເຄື່ອນອົງກອນ ແລະ ສ້າງອົງກອນໃຫ້ເຕີບໃຫຍ່. </a:t>
            </a:r>
          </a:p>
          <a:p>
            <a:pPr marL="0" indent="0">
              <a:lnSpc>
                <a:spcPct val="107000"/>
              </a:lnSpc>
              <a:spcBef>
                <a:spcPts val="0"/>
              </a:spcBef>
              <a:spcAft>
                <a:spcPts val="800"/>
              </a:spcAft>
              <a:buNone/>
            </a:pPr>
            <a:r>
              <a:rPr lang="lo-LA" sz="1800" dirty="0">
                <a:latin typeface="Phetsarath OT" panose="02000500000000000001" pitchFamily="2" charset="2"/>
                <a:ea typeface="Phetsarath OT" panose="02000500000000000001" pitchFamily="2" charset="2"/>
                <a:cs typeface="Phetsarath OT" panose="02000500000000000001" pitchFamily="2" charset="2"/>
              </a:rPr>
              <a:t>ບໍ່ພຽງເທົ່ານັ້ນ, ສສສຄ ໄດ້ພັດທະນາ ລະບົບຂໍ້ມູຂ່າວສານ ເພື່ອສື່ສານ ທັງພາຍໃນ ແລະ ພາຍນອກ ໂດຍການສ້າງ ເວັບໄຊ, ນໍາໃຊ້ ໂຊຊຽວມີເດຍ ເຊັ່ນ ເຟດບຸກ, ວອດແອັບ, ແລະ ຍູທູບ ແລະ ອື່ນໆ ເຂົ້າມາ ເປັນເຄື່ອງມືສື່ສານ ຫຼາຍຂື້ນ.</a:t>
            </a: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096000" y="2038524"/>
            <a:ext cx="5050173" cy="4204421"/>
          </a:xfrm>
          <a:prstGeom prst="rect">
            <a:avLst/>
          </a:prstGeom>
          <a:noFill/>
        </p:spPr>
        <p:txBody>
          <a:bodyPr wrap="square" rtlCol="0">
            <a:spAutoFit/>
          </a:bodyPr>
          <a:lstStyle/>
          <a:p>
            <a:pPr marL="0" marR="0">
              <a:lnSpc>
                <a:spcPct val="107000"/>
              </a:lnSpc>
              <a:spcBef>
                <a:spcPts val="0"/>
              </a:spcBef>
              <a:spcAft>
                <a:spcPts val="800"/>
              </a:spcAft>
            </a:pPr>
            <a:r>
              <a:rPr lang="en-US" sz="1700" dirty="0">
                <a:effectLst/>
                <a:latin typeface="Calibri" panose="020F0502020204030204" pitchFamily="34" charset="0"/>
                <a:ea typeface="Calibri" panose="020F0502020204030204" pitchFamily="34" charset="0"/>
                <a:cs typeface="Cordia New" panose="020B0304020202020204" pitchFamily="34" charset="-34"/>
              </a:rPr>
              <a:t>Apart from that PFHA also developed the internal system e.g. information storing system, survey system, complaint system, etc.</a:t>
            </a:r>
          </a:p>
          <a:p>
            <a:pPr marL="0" marR="0">
              <a:lnSpc>
                <a:spcPct val="107000"/>
              </a:lnSpc>
              <a:spcBef>
                <a:spcPts val="0"/>
              </a:spcBef>
              <a:spcAft>
                <a:spcPts val="800"/>
              </a:spcAft>
            </a:pPr>
            <a:r>
              <a:rPr lang="en-US" sz="1700" dirty="0">
                <a:latin typeface="Calibri" panose="020F0502020204030204" pitchFamily="34" charset="0"/>
                <a:ea typeface="Calibri" panose="020F0502020204030204" pitchFamily="34" charset="0"/>
                <a:cs typeface="Cordia New" panose="020B0304020202020204" pitchFamily="34" charset="-34"/>
              </a:rPr>
              <a:t>A long with that, PFHA developed the system related to Human Resource such as PFHA Internal Learning Program (PIP), restructure with new high level management called Senior Management Team (SMT) and their role and responsibilities in order to make the organization grow</a:t>
            </a:r>
            <a:r>
              <a:rPr lang="lo-LA" sz="1700" dirty="0">
                <a:latin typeface="Calibri" panose="020F0502020204030204" pitchFamily="34" charset="0"/>
                <a:ea typeface="Calibri" panose="020F0502020204030204" pitchFamily="34" charset="0"/>
                <a:cs typeface="Cordia New" panose="020B0304020202020204" pitchFamily="34" charset="-34"/>
              </a:rPr>
              <a:t>.</a:t>
            </a:r>
          </a:p>
          <a:p>
            <a:pPr marL="0" marR="0">
              <a:lnSpc>
                <a:spcPct val="107000"/>
              </a:lnSpc>
              <a:spcBef>
                <a:spcPts val="0"/>
              </a:spcBef>
              <a:spcAft>
                <a:spcPts val="800"/>
              </a:spcAft>
            </a:pPr>
            <a:r>
              <a:rPr lang="en-US" sz="1700" dirty="0">
                <a:latin typeface="Calibri" panose="020F0502020204030204" pitchFamily="34" charset="0"/>
                <a:ea typeface="Calibri" panose="020F0502020204030204" pitchFamily="34" charset="0"/>
                <a:cs typeface="Cordia New" panose="020B0304020202020204" pitchFamily="34" charset="-34"/>
              </a:rPr>
              <a:t>Not only that, PFHA developed the information and dissemination system to communicate internally and externally through website, social media e.g. </a:t>
            </a:r>
            <a:r>
              <a:rPr lang="en-US" sz="1700" dirty="0" err="1">
                <a:latin typeface="Calibri" panose="020F0502020204030204" pitchFamily="34" charset="0"/>
                <a:ea typeface="Calibri" panose="020F0502020204030204" pitchFamily="34" charset="0"/>
                <a:cs typeface="Cordia New" panose="020B0304020202020204" pitchFamily="34" charset="-34"/>
              </a:rPr>
              <a:t>facebook</a:t>
            </a:r>
            <a:r>
              <a:rPr lang="en-US" sz="1700" dirty="0">
                <a:latin typeface="Calibri" panose="020F0502020204030204" pitchFamily="34" charset="0"/>
                <a:ea typeface="Calibri" panose="020F0502020204030204" pitchFamily="34" charset="0"/>
                <a:cs typeface="Cordia New" panose="020B0304020202020204" pitchFamily="34" charset="-34"/>
              </a:rPr>
              <a:t>, </a:t>
            </a:r>
            <a:r>
              <a:rPr lang="en-US" sz="1700" dirty="0" err="1">
                <a:latin typeface="Calibri" panose="020F0502020204030204" pitchFamily="34" charset="0"/>
                <a:ea typeface="Calibri" panose="020F0502020204030204" pitchFamily="34" charset="0"/>
                <a:cs typeface="Cordia New" panose="020B0304020202020204" pitchFamily="34" charset="-34"/>
              </a:rPr>
              <a:t>whatsapps</a:t>
            </a:r>
            <a:r>
              <a:rPr lang="en-US" sz="1700" dirty="0">
                <a:latin typeface="Calibri" panose="020F0502020204030204" pitchFamily="34" charset="0"/>
                <a:ea typeface="Calibri" panose="020F0502020204030204" pitchFamily="34" charset="0"/>
                <a:cs typeface="Cordia New" panose="020B0304020202020204" pitchFamily="34" charset="-34"/>
              </a:rPr>
              <a:t>, and </a:t>
            </a:r>
            <a:r>
              <a:rPr lang="en-US" sz="1700" dirty="0" err="1">
                <a:latin typeface="Calibri" panose="020F0502020204030204" pitchFamily="34" charset="0"/>
                <a:ea typeface="Calibri" panose="020F0502020204030204" pitchFamily="34" charset="0"/>
                <a:cs typeface="Cordia New" panose="020B0304020202020204" pitchFamily="34" charset="-34"/>
              </a:rPr>
              <a:t>youtube</a:t>
            </a:r>
            <a:r>
              <a:rPr lang="en-US" sz="1700" dirty="0">
                <a:latin typeface="Calibri" panose="020F0502020204030204" pitchFamily="34" charset="0"/>
                <a:ea typeface="Calibri" panose="020F0502020204030204" pitchFamily="34" charset="0"/>
                <a:cs typeface="Cordia New" panose="020B0304020202020204" pitchFamily="34" charset="-34"/>
              </a:rPr>
              <a:t>, etc. to be its communication tool more and more.</a:t>
            </a:r>
          </a:p>
        </p:txBody>
      </p:sp>
      <p:sp>
        <p:nvSpPr>
          <p:cNvPr id="5" name="Slide Number Placeholder 4">
            <a:extLst>
              <a:ext uri="{FF2B5EF4-FFF2-40B4-BE49-F238E27FC236}">
                <a16:creationId xmlns="" xmlns:a16="http://schemas.microsoft.com/office/drawing/2014/main" id="{F64599BC-C692-B740-E7C1-FFDC9B98172F}"/>
              </a:ext>
            </a:extLst>
          </p:cNvPr>
          <p:cNvSpPr>
            <a:spLocks noGrp="1"/>
          </p:cNvSpPr>
          <p:nvPr>
            <p:ph type="sldNum" sz="quarter" idx="12"/>
          </p:nvPr>
        </p:nvSpPr>
        <p:spPr/>
        <p:txBody>
          <a:bodyPr/>
          <a:lstStyle/>
          <a:p>
            <a:fld id="{3A98EE3D-8CD1-4C3F-BD1C-C98C9596463C}" type="slidenum">
              <a:rPr lang="en-US" smtClean="0"/>
              <a:t>20</a:t>
            </a:fld>
            <a:endParaRPr lang="en-US" dirty="0"/>
          </a:p>
        </p:txBody>
      </p:sp>
    </p:spTree>
    <p:extLst>
      <p:ext uri="{BB962C8B-B14F-4D97-AF65-F5344CB8AC3E}">
        <p14:creationId xmlns:p14="http://schemas.microsoft.com/office/powerpoint/2010/main" val="2834959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04EFC2A-C079-18CA-5D0E-F3B982E943E7}"/>
              </a:ext>
            </a:extLst>
          </p:cNvPr>
          <p:cNvSpPr>
            <a:spLocks noGrp="1"/>
          </p:cNvSpPr>
          <p:nvPr>
            <p:ph type="title"/>
          </p:nvPr>
        </p:nvSpPr>
        <p:spPr/>
        <p:txBody>
          <a:bodyPr/>
          <a:lstStyle/>
          <a:p>
            <a:r>
              <a:rPr lang="lo-LA" sz="2800" b="1" dirty="0">
                <a:latin typeface="Phetsarath OT" panose="02000500000000000001" pitchFamily="2" charset="2"/>
                <a:ea typeface="Phetsarath OT" panose="02000500000000000001" pitchFamily="2" charset="2"/>
                <a:cs typeface="Phetsarath OT" panose="02000500000000000001" pitchFamily="2" charset="2"/>
              </a:rPr>
              <a:t>ເອກະສານຊ້ອນທ້າຍ</a:t>
            </a:r>
            <a:r>
              <a:rPr lang="lo-LA" sz="2400" b="1" dirty="0">
                <a:latin typeface="Phetsarath OT" panose="02000500000000000001" pitchFamily="2" charset="2"/>
                <a:ea typeface="Phetsarath OT" panose="02000500000000000001" pitchFamily="2" charset="2"/>
                <a:cs typeface="Phetsarath OT" panose="02000500000000000001" pitchFamily="2" charset="2"/>
              </a:rPr>
              <a:t/>
            </a:r>
            <a:br>
              <a:rPr lang="lo-LA" sz="2400"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Annex</a:t>
            </a:r>
            <a:endParaRPr lang="en-US" dirty="0"/>
          </a:p>
        </p:txBody>
      </p:sp>
      <p:sp>
        <p:nvSpPr>
          <p:cNvPr id="3" name="Content Placeholder 2">
            <a:extLst>
              <a:ext uri="{FF2B5EF4-FFF2-40B4-BE49-F238E27FC236}">
                <a16:creationId xmlns="" xmlns:a16="http://schemas.microsoft.com/office/drawing/2014/main" id="{762009BC-5CA4-CE89-76EC-451453302C60}"/>
              </a:ext>
            </a:extLst>
          </p:cNvPr>
          <p:cNvSpPr>
            <a:spLocks noGrp="1"/>
          </p:cNvSpPr>
          <p:nvPr>
            <p:ph idx="1"/>
          </p:nvPr>
        </p:nvSpPr>
        <p:spPr>
          <a:xfrm>
            <a:off x="581192" y="2185720"/>
            <a:ext cx="5514808" cy="3130550"/>
          </a:xfrm>
        </p:spPr>
        <p:txBody>
          <a:bodyPr/>
          <a:lstStyle/>
          <a:p>
            <a:pPr marL="342900" indent="-342900">
              <a:lnSpc>
                <a:spcPct val="150000"/>
              </a:lnSpc>
              <a:buFont typeface="+mj-lt"/>
              <a:buAutoNum type="arabicPeriod"/>
            </a:pPr>
            <a:r>
              <a:rPr lang="lo-LA" dirty="0">
                <a:latin typeface="Phetsarath OT" panose="02000500000000000001" pitchFamily="2" charset="2"/>
                <a:ea typeface="Phetsarath OT" panose="02000500000000000001" pitchFamily="2" charset="2"/>
                <a:cs typeface="Phetsarath OT" panose="02000500000000000001" pitchFamily="2" charset="2"/>
              </a:rPr>
              <a:t>ລາຍຊື່ສະມາຊິກທັງໝົດ</a:t>
            </a:r>
          </a:p>
          <a:p>
            <a:pPr marL="342900" indent="-342900">
              <a:lnSpc>
                <a:spcPct val="150000"/>
              </a:lnSpc>
              <a:buFont typeface="+mj-lt"/>
              <a:buAutoNum type="arabicPeriod"/>
            </a:pPr>
            <a:r>
              <a:rPr lang="lo-LA" dirty="0">
                <a:latin typeface="Phetsarath OT" panose="02000500000000000001" pitchFamily="2" charset="2"/>
                <a:ea typeface="Phetsarath OT" panose="02000500000000000001" pitchFamily="2" charset="2"/>
                <a:cs typeface="Phetsarath OT" panose="02000500000000000001" pitchFamily="2" charset="2"/>
              </a:rPr>
              <a:t>ລາຍຊື່ຄະນະບໍລິຫານສູງສຸດ</a:t>
            </a:r>
            <a:r>
              <a:rPr lang="en-US" dirty="0">
                <a:latin typeface="Phetsarath OT" panose="02000500000000000001" pitchFamily="2" charset="2"/>
                <a:ea typeface="Phetsarath OT" panose="02000500000000000001" pitchFamily="2" charset="2"/>
                <a:cs typeface="Phetsarath OT" panose="02000500000000000001" pitchFamily="2" charset="2"/>
              </a:rPr>
              <a:t> </a:t>
            </a:r>
            <a:r>
              <a:rPr lang="lo-LA" dirty="0">
                <a:latin typeface="Phetsarath OT" panose="02000500000000000001" pitchFamily="2" charset="2"/>
                <a:ea typeface="Phetsarath OT" panose="02000500000000000001" pitchFamily="2" charset="2"/>
                <a:cs typeface="Phetsarath OT" panose="02000500000000000001" pitchFamily="2" charset="2"/>
              </a:rPr>
              <a:t>ແຕ່ລະຊຸດ</a:t>
            </a:r>
          </a:p>
          <a:p>
            <a:pPr marL="342900" indent="-342900">
              <a:lnSpc>
                <a:spcPct val="150000"/>
              </a:lnSpc>
              <a:buFont typeface="+mj-lt"/>
              <a:buAutoNum type="arabicPeriod"/>
            </a:pPr>
            <a:r>
              <a:rPr lang="lo-LA" dirty="0">
                <a:latin typeface="Phetsarath OT" panose="02000500000000000001" pitchFamily="2" charset="2"/>
                <a:ea typeface="Phetsarath OT" panose="02000500000000000001" pitchFamily="2" charset="2"/>
                <a:cs typeface="Phetsarath OT" panose="02000500000000000001" pitchFamily="2" charset="2"/>
              </a:rPr>
              <a:t>ລາຍຊື່ພະນັກງານປະຈໍາ</a:t>
            </a:r>
          </a:p>
          <a:p>
            <a:pPr marL="342900" indent="-342900">
              <a:lnSpc>
                <a:spcPct val="150000"/>
              </a:lnSpc>
              <a:buFont typeface="+mj-lt"/>
              <a:buAutoNum type="arabicPeriod"/>
            </a:pPr>
            <a:r>
              <a:rPr lang="lo-LA" dirty="0">
                <a:latin typeface="Phetsarath OT" panose="02000500000000000001" pitchFamily="2" charset="2"/>
                <a:ea typeface="Phetsarath OT" panose="02000500000000000001" pitchFamily="2" charset="2"/>
                <a:cs typeface="Phetsarath OT" panose="02000500000000000001" pitchFamily="2" charset="2"/>
              </a:rPr>
              <a:t>ລາຍຊື່ຜູ້ ປະດິດ, ສ້າງເຄື່ອງມື ແລະ ພັດທະນາ ອົງກອນ</a:t>
            </a:r>
            <a:endParaRPr lang="en-US" dirty="0">
              <a:latin typeface="Phetsarath OT" panose="02000500000000000001" pitchFamily="2" charset="2"/>
              <a:ea typeface="Phetsarath OT" panose="02000500000000000001" pitchFamily="2" charset="2"/>
              <a:cs typeface="Phetsarath OT" panose="02000500000000000001" pitchFamily="2" charset="2"/>
            </a:endParaRPr>
          </a:p>
          <a:p>
            <a:pPr marL="342900" indent="-342900">
              <a:lnSpc>
                <a:spcPct val="150000"/>
              </a:lnSpc>
              <a:buFont typeface="+mj-lt"/>
              <a:buAutoNum type="arabicPeriod"/>
            </a:pPr>
            <a:r>
              <a:rPr lang="lo-LA" dirty="0">
                <a:latin typeface="Phetsarath OT" panose="02000500000000000001" pitchFamily="2" charset="2"/>
                <a:ea typeface="Phetsarath OT" panose="02000500000000000001" pitchFamily="2" charset="2"/>
                <a:cs typeface="Phetsarath OT" panose="02000500000000000001" pitchFamily="2" charset="2"/>
              </a:rPr>
              <a:t>ລາຍຊື່ໂຄງການ ທີ່ລະດົມທຶນໄດ້</a:t>
            </a:r>
            <a:endParaRPr lang="en-US"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5" name="TextBox 4">
            <a:extLst>
              <a:ext uri="{FF2B5EF4-FFF2-40B4-BE49-F238E27FC236}">
                <a16:creationId xmlns="" xmlns:a16="http://schemas.microsoft.com/office/drawing/2014/main" id="{CF65EA4D-5F7B-6E08-402D-0A63AB35B560}"/>
              </a:ext>
            </a:extLst>
          </p:cNvPr>
          <p:cNvSpPr txBox="1"/>
          <p:nvPr/>
        </p:nvSpPr>
        <p:spPr>
          <a:xfrm>
            <a:off x="6096000" y="2518632"/>
            <a:ext cx="3959603" cy="295003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dirty="0"/>
              <a:t>List of Members</a:t>
            </a:r>
          </a:p>
          <a:p>
            <a:pPr marL="285750" indent="-285750">
              <a:lnSpc>
                <a:spcPct val="150000"/>
              </a:lnSpc>
              <a:buFont typeface="Wingdings" panose="05000000000000000000" pitchFamily="2" charset="2"/>
              <a:buChar char="§"/>
            </a:pPr>
            <a:r>
              <a:rPr lang="en-US" dirty="0"/>
              <a:t>List of Governing Board in each terms</a:t>
            </a:r>
          </a:p>
          <a:p>
            <a:pPr marL="285750" indent="-285750">
              <a:lnSpc>
                <a:spcPct val="150000"/>
              </a:lnSpc>
              <a:buFont typeface="Wingdings" panose="05000000000000000000" pitchFamily="2" charset="2"/>
              <a:buChar char="§"/>
            </a:pPr>
            <a:r>
              <a:rPr lang="en-US" dirty="0"/>
              <a:t>List of Staff</a:t>
            </a:r>
            <a:endParaRPr lang="lo-LA" dirty="0"/>
          </a:p>
          <a:p>
            <a:pPr marL="285750" indent="-285750">
              <a:lnSpc>
                <a:spcPct val="150000"/>
              </a:lnSpc>
              <a:buFont typeface="Wingdings" panose="05000000000000000000" pitchFamily="2" charset="2"/>
              <a:buChar char="§"/>
            </a:pPr>
            <a:r>
              <a:rPr lang="en-US" dirty="0"/>
              <a:t>List of initiative and contributor</a:t>
            </a:r>
            <a:endParaRPr lang="lo-LA" dirty="0"/>
          </a:p>
          <a:p>
            <a:pPr marL="285750" indent="-285750">
              <a:lnSpc>
                <a:spcPct val="150000"/>
              </a:lnSpc>
              <a:buFont typeface="Wingdings" panose="05000000000000000000" pitchFamily="2" charset="2"/>
              <a:buChar char="§"/>
            </a:pPr>
            <a:r>
              <a:rPr lang="en-US" dirty="0"/>
              <a:t>List of program/projects </a:t>
            </a:r>
          </a:p>
          <a:p>
            <a:pPr marL="285750" indent="-285750">
              <a:lnSpc>
                <a:spcPct val="150000"/>
              </a:lnSpc>
              <a:buFont typeface="Wingdings" panose="05000000000000000000" pitchFamily="2" charset="2"/>
              <a:buChar char="§"/>
            </a:pPr>
            <a:endParaRPr lang="en-US" dirty="0"/>
          </a:p>
        </p:txBody>
      </p:sp>
      <p:sp>
        <p:nvSpPr>
          <p:cNvPr id="6" name="Slide Number Placeholder 5">
            <a:extLst>
              <a:ext uri="{FF2B5EF4-FFF2-40B4-BE49-F238E27FC236}">
                <a16:creationId xmlns="" xmlns:a16="http://schemas.microsoft.com/office/drawing/2014/main" id="{9C41349D-A9AC-9357-5A41-3B7713E10AAC}"/>
              </a:ext>
            </a:extLst>
          </p:cNvPr>
          <p:cNvSpPr>
            <a:spLocks noGrp="1"/>
          </p:cNvSpPr>
          <p:nvPr>
            <p:ph type="sldNum" sz="quarter" idx="12"/>
          </p:nvPr>
        </p:nvSpPr>
        <p:spPr/>
        <p:txBody>
          <a:bodyPr/>
          <a:lstStyle/>
          <a:p>
            <a:fld id="{3A98EE3D-8CD1-4C3F-BD1C-C98C9596463C}" type="slidenum">
              <a:rPr lang="en-US" smtClean="0"/>
              <a:t>21</a:t>
            </a:fld>
            <a:endParaRPr lang="en-US" dirty="0"/>
          </a:p>
        </p:txBody>
      </p:sp>
    </p:spTree>
    <p:extLst>
      <p:ext uri="{BB962C8B-B14F-4D97-AF65-F5344CB8AC3E}">
        <p14:creationId xmlns:p14="http://schemas.microsoft.com/office/powerpoint/2010/main" val="3447789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6EC391-6199-00B7-6ACA-D763F47A300E}"/>
              </a:ext>
            </a:extLst>
          </p:cNvPr>
          <p:cNvSpPr>
            <a:spLocks noGrp="1"/>
          </p:cNvSpPr>
          <p:nvPr>
            <p:ph type="title"/>
          </p:nvPr>
        </p:nvSpPr>
        <p:spPr>
          <a:xfrm>
            <a:off x="581192" y="702156"/>
            <a:ext cx="11029616" cy="598132"/>
          </a:xfrm>
        </p:spPr>
        <p:txBody>
          <a:bodyPr>
            <a:normAutofit/>
          </a:bodyPr>
          <a:lstStyle/>
          <a:p>
            <a:r>
              <a:rPr lang="lo-LA" dirty="0">
                <a:latin typeface="Phetsarath OT" panose="02000500000000000001" pitchFamily="2" charset="2"/>
                <a:ea typeface="Phetsarath OT" panose="02000500000000000001" pitchFamily="2" charset="2"/>
                <a:cs typeface="Phetsarath OT" panose="02000500000000000001" pitchFamily="2" charset="2"/>
              </a:rPr>
              <a:t>ເອກະສານຊ້ອນທ້າຍ 1 ລາຍຊື່ສະມາຊິກທັງໝົດ</a:t>
            </a:r>
            <a:endParaRPr lang="en-US" dirty="0"/>
          </a:p>
        </p:txBody>
      </p:sp>
      <p:graphicFrame>
        <p:nvGraphicFramePr>
          <p:cNvPr id="5" name="Content Placeholder 4">
            <a:extLst>
              <a:ext uri="{FF2B5EF4-FFF2-40B4-BE49-F238E27FC236}">
                <a16:creationId xmlns="" xmlns:a16="http://schemas.microsoft.com/office/drawing/2014/main" id="{053654DB-0FE6-1EA9-232E-8A8DCD2F9F6C}"/>
              </a:ext>
            </a:extLst>
          </p:cNvPr>
          <p:cNvGraphicFramePr>
            <a:graphicFrameLocks noGrp="1"/>
          </p:cNvGraphicFramePr>
          <p:nvPr>
            <p:ph idx="1"/>
            <p:extLst>
              <p:ext uri="{D42A27DB-BD31-4B8C-83A1-F6EECF244321}">
                <p14:modId xmlns:p14="http://schemas.microsoft.com/office/powerpoint/2010/main" val="3486717449"/>
              </p:ext>
            </p:extLst>
          </p:nvPr>
        </p:nvGraphicFramePr>
        <p:xfrm>
          <a:off x="581192" y="1300294"/>
          <a:ext cx="11029616" cy="5123614"/>
        </p:xfrm>
        <a:graphic>
          <a:graphicData uri="http://schemas.openxmlformats.org/drawingml/2006/table">
            <a:tbl>
              <a:tblPr>
                <a:tableStyleId>{5C22544A-7EE6-4342-B048-85BDC9FD1C3A}</a:tableStyleId>
              </a:tblPr>
              <a:tblGrid>
                <a:gridCol w="370958">
                  <a:extLst>
                    <a:ext uri="{9D8B030D-6E8A-4147-A177-3AD203B41FA5}">
                      <a16:colId xmlns="" xmlns:a16="http://schemas.microsoft.com/office/drawing/2014/main" val="1126158249"/>
                    </a:ext>
                  </a:extLst>
                </a:gridCol>
                <a:gridCol w="1995501">
                  <a:extLst>
                    <a:ext uri="{9D8B030D-6E8A-4147-A177-3AD203B41FA5}">
                      <a16:colId xmlns="" xmlns:a16="http://schemas.microsoft.com/office/drawing/2014/main" val="923079449"/>
                    </a:ext>
                  </a:extLst>
                </a:gridCol>
                <a:gridCol w="409332">
                  <a:extLst>
                    <a:ext uri="{9D8B030D-6E8A-4147-A177-3AD203B41FA5}">
                      <a16:colId xmlns="" xmlns:a16="http://schemas.microsoft.com/office/drawing/2014/main" val="3551014669"/>
                    </a:ext>
                  </a:extLst>
                </a:gridCol>
                <a:gridCol w="412531">
                  <a:extLst>
                    <a:ext uri="{9D8B030D-6E8A-4147-A177-3AD203B41FA5}">
                      <a16:colId xmlns="" xmlns:a16="http://schemas.microsoft.com/office/drawing/2014/main" val="2021554140"/>
                    </a:ext>
                  </a:extLst>
                </a:gridCol>
                <a:gridCol w="1023334">
                  <a:extLst>
                    <a:ext uri="{9D8B030D-6E8A-4147-A177-3AD203B41FA5}">
                      <a16:colId xmlns="" xmlns:a16="http://schemas.microsoft.com/office/drawing/2014/main" val="4135497348"/>
                    </a:ext>
                  </a:extLst>
                </a:gridCol>
                <a:gridCol w="2417625">
                  <a:extLst>
                    <a:ext uri="{9D8B030D-6E8A-4147-A177-3AD203B41FA5}">
                      <a16:colId xmlns="" xmlns:a16="http://schemas.microsoft.com/office/drawing/2014/main" val="3899280545"/>
                    </a:ext>
                  </a:extLst>
                </a:gridCol>
                <a:gridCol w="1112876">
                  <a:extLst>
                    <a:ext uri="{9D8B030D-6E8A-4147-A177-3AD203B41FA5}">
                      <a16:colId xmlns="" xmlns:a16="http://schemas.microsoft.com/office/drawing/2014/main" val="2798574142"/>
                    </a:ext>
                  </a:extLst>
                </a:gridCol>
                <a:gridCol w="1176833">
                  <a:extLst>
                    <a:ext uri="{9D8B030D-6E8A-4147-A177-3AD203B41FA5}">
                      <a16:colId xmlns="" xmlns:a16="http://schemas.microsoft.com/office/drawing/2014/main" val="2824298947"/>
                    </a:ext>
                  </a:extLst>
                </a:gridCol>
                <a:gridCol w="2110626">
                  <a:extLst>
                    <a:ext uri="{9D8B030D-6E8A-4147-A177-3AD203B41FA5}">
                      <a16:colId xmlns="" xmlns:a16="http://schemas.microsoft.com/office/drawing/2014/main" val="2604990629"/>
                    </a:ext>
                  </a:extLst>
                </a:gridCol>
              </a:tblGrid>
              <a:tr h="400640">
                <a:tc>
                  <a:txBody>
                    <a:bodyPr/>
                    <a:lstStyle/>
                    <a:p>
                      <a:pPr algn="ctr" fontAlgn="ctr"/>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ລຳດັບ</a:t>
                      </a:r>
                      <a:endParaRPr lang="lo-LA"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ຊື່ ແລະ ນາມສະກຸນ</a:t>
                      </a:r>
                      <a:endParaRPr lang="lo-LA"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ເພດ</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ອາຍຸ</a:t>
                      </a:r>
                      <a:endParaRPr lang="lo-LA"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ອາຊີບ</a:t>
                      </a:r>
                      <a:endParaRPr lang="lo-LA"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ບ່ອນເຮັດວຽກ</a:t>
                      </a:r>
                      <a:endParaRPr lang="lo-LA"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ບ່ອນຢູ່</a:t>
                      </a:r>
                      <a:endParaRPr lang="lo-LA"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ນໍ້າເບີໂທລະສັບ</a:t>
                      </a:r>
                      <a:endParaRPr lang="lo-LA"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Email </a:t>
                      </a:r>
                      <a:r>
                        <a:rPr lang="en-US" sz="1000" u="none" strike="noStrike" dirty="0" err="1">
                          <a:effectLst/>
                          <a:latin typeface="Phetsarath OT" panose="02000500000000000001" pitchFamily="2" charset="2"/>
                          <a:ea typeface="Phetsarath OT" panose="02000500000000000001" pitchFamily="2" charset="2"/>
                          <a:cs typeface="Phetsarath OT" panose="02000500000000000001" pitchFamily="2" charset="2"/>
                        </a:rPr>
                        <a:t>adress</a:t>
                      </a:r>
                      <a:endParaRPr lang="en-US"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extLst>
                  <a:ext uri="{0D108BD9-81ED-4DB2-BD59-A6C34878D82A}">
                    <a16:rowId xmlns="" xmlns:a16="http://schemas.microsoft.com/office/drawing/2014/main" val="534294178"/>
                  </a:ext>
                </a:extLst>
              </a:tr>
              <a:tr h="338285">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ຈັນສີ ພິມພະຈັນ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70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ສີສັງວອນ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020 55518282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2"/>
                        </a:rPr>
                        <a:t>gfachas.chansy@gmail.com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extLst>
                  <a:ext uri="{0D108BD9-81ED-4DB2-BD59-A6C34878D82A}">
                    <a16:rowId xmlns="" xmlns:a16="http://schemas.microsoft.com/office/drawing/2014/main" val="1419646872"/>
                  </a:ext>
                </a:extLst>
              </a:tr>
              <a:tr h="338285">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ຈັນສະໝອນ ຈິນດາວົງສີສຸລາດ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67</a:t>
                      </a:r>
                      <a:endParaRPr lang="en-US" sz="10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dirty="0" smtClean="0">
                          <a:effectLst/>
                          <a:latin typeface="Phetsarath OT" panose="02000500000000000001" pitchFamily="2" charset="2"/>
                          <a:ea typeface="Phetsarath OT" panose="02000500000000000001" pitchFamily="2" charset="2"/>
                          <a:cs typeface="Phetsarath OT" panose="02000500000000000001" pitchFamily="2" charset="2"/>
                        </a:rPr>
                        <a:t>ກະຊວງສາທາ</a:t>
                      </a:r>
                      <a:endParaRPr lang="lo-LA" sz="10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ໂພນສະຫວັນໄຕ້</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020 22229464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3"/>
                        </a:rPr>
                        <a:t>lsisoulath@gmail.com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1454342969"/>
                  </a:ext>
                </a:extLst>
              </a:tr>
              <a:tr h="29315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ດຣ.ກອນສະໜຸກ ສິງພວງເພັດ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ສູນແມ່ແລະເດັກ, 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ໂພນທັນ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020 22233375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rPr>
                        <a:t>konesanouk@yahoo.com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854821664"/>
                  </a:ext>
                </a:extLst>
              </a:tr>
              <a:tr h="338285">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ສີອຳພອນ ສີລັດຕະນະກຸນ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60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ສະຫະພັນແມ່ຍິງ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ໝື່ນນາ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52545598 021 316356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3370598113"/>
                  </a:ext>
                </a:extLst>
              </a:tr>
              <a:tr h="29315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ທ້າວ ວັນລະກອນ ດວງດາລາ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ອາສາສະມັກ</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ມ/ລ ແຫ່ງຊາດ ຄະນະວິທະຍາສາດສັງຄົມ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ແກ້ງຍາງ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020 78220420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rPr>
                        <a:t>pern noisy duangdara</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1596928528"/>
                  </a:ext>
                </a:extLst>
              </a:tr>
              <a:tr h="338285">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ດຣ ລັດທິພອນ </a:t>
                      </a:r>
                      <a:r>
                        <a:rPr lang="lo-LA" sz="1000" u="none" strike="noStrike" dirty="0" smtClean="0">
                          <a:effectLst/>
                          <a:latin typeface="Phetsarath OT" panose="02000500000000000001" pitchFamily="2" charset="2"/>
                          <a:ea typeface="Phetsarath OT" panose="02000500000000000001" pitchFamily="2" charset="2"/>
                          <a:cs typeface="Phetsarath OT" panose="02000500000000000001" pitchFamily="2" charset="2"/>
                        </a:rPr>
                        <a:t>ອູລາ</a:t>
                      </a:r>
                      <a:endParaRPr lang="lo-LA" sz="10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ສູນໂພຊະນາການ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ພະຂາວ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020 54333790 021 212096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4"/>
                        </a:rPr>
                        <a:t>ratthiphone@yhoo.com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2641178200"/>
                  </a:ext>
                </a:extLst>
              </a:tr>
              <a:tr h="338285">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ມິມາລາ ປະທຸມຊາດ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71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ຫັດສະດີໃຕ້</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020 22470303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5"/>
                        </a:rPr>
                        <a:t>mimala63@gmail.com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3010090877"/>
                  </a:ext>
                </a:extLst>
              </a:tr>
              <a:tr h="29315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ສີລິວັນ ຄົນທະປານ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65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ພ/ງ 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ກະຊວງແຜນການ-ການລົງທືນ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ພະຂາວ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020 99801182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6"/>
                        </a:rPr>
                        <a:t>siriKTP@yahoo.com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extLst>
                  <a:ext uri="{0D108BD9-81ED-4DB2-BD59-A6C34878D82A}">
                    <a16:rowId xmlns="" xmlns:a16="http://schemas.microsoft.com/office/drawing/2014/main" val="621369565"/>
                  </a:ext>
                </a:extLst>
              </a:tr>
              <a:tr h="332238">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ລາວັນ ສຸດທິສານ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ສູນອົບຮົມແມ່ຍິງລາວ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ວັດນາກ</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020 99801256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7"/>
                        </a:rPr>
                        <a:t>lavansouthisan@yahoo.com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extLst>
                  <a:ext uri="{0D108BD9-81ED-4DB2-BD59-A6C34878D82A}">
                    <a16:rowId xmlns="" xmlns:a16="http://schemas.microsoft.com/office/drawing/2014/main" val="2001322931"/>
                  </a:ext>
                </a:extLst>
              </a:tr>
              <a:tr h="332238">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 ບຸນຖົມ ແພງດີ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020 55618246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ctr"/>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8"/>
                        </a:rPr>
                        <a:t>bounthomp54@gmail.com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extLst>
                  <a:ext uri="{0D108BD9-81ED-4DB2-BD59-A6C34878D82A}">
                    <a16:rowId xmlns="" xmlns:a16="http://schemas.microsoft.com/office/drawing/2014/main" val="1901206216"/>
                  </a:ext>
                </a:extLst>
              </a:tr>
              <a:tr h="338285">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 ພິມມະສອນ ສີລິມະໂນທໍາ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ໂຮງໝໍມະໂຫສົດ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ໜອງທາເໜືອ</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 020 55499584 </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9"/>
                        </a:rPr>
                        <a:t>sirimanothamp@yahoo.com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3005080515"/>
                  </a:ext>
                </a:extLst>
              </a:tr>
              <a:tr h="283379">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ດຣ.ສີລິສຸກ ສຸກສະຫວັດ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ສູນແມ່ແລະເດັກ, 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ນາເລົ່າ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020 22204294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0"/>
                        </a:rPr>
                        <a:t>sirisoukssv@gmail.com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2453159493"/>
                  </a:ext>
                </a:extLst>
              </a:tr>
              <a:tr h="338285">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ດຣ.ຄຳຜິວ ສີມະໂນວົງ </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ໂຮງໝໍມິດຕະພາບ</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020 55879596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extLst>
                  <a:ext uri="{0D108BD9-81ED-4DB2-BD59-A6C34878D82A}">
                    <a16:rowId xmlns="" xmlns:a16="http://schemas.microsoft.com/office/drawing/2014/main" val="1329135480"/>
                  </a:ext>
                </a:extLst>
              </a:tr>
              <a:tr h="312695">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ດຣ.ຄຳຜິວ ນາມເສນາ </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ໂຮງໝໍແມ່ແລະເດັກ</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ໜອງທາເໜືອ</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020 55639521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484499218"/>
                  </a:ext>
                </a:extLst>
              </a:tr>
              <a:tr h="214976">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ຂັນທອງ ແກ້ວມຸງຄຸນ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ສູນແມ່ແລະເດັກ, 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020 55663517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ctr"/>
                </a:tc>
                <a:tc>
                  <a:txBody>
                    <a:bodyPr/>
                    <a:lstStyle/>
                    <a:p>
                      <a:pPr algn="l" fontAlgn="b"/>
                      <a:r>
                        <a:rPr lang="en-US" sz="1000" u="sng" strike="noStrike" dirty="0">
                          <a:effectLst/>
                          <a:latin typeface="Phetsarath OT" panose="02000500000000000001" pitchFamily="2" charset="2"/>
                          <a:ea typeface="Phetsarath OT" panose="02000500000000000001" pitchFamily="2" charset="2"/>
                          <a:cs typeface="Phetsarath OT" panose="02000500000000000001" pitchFamily="2" charset="2"/>
                          <a:hlinkClick r:id="rId11"/>
                        </a:rPr>
                        <a:t>khanthong07@hotmail.com</a:t>
                      </a:r>
                      <a:endParaRPr lang="en-US" sz="1000" b="0" i="0" u="sng" strike="noStrike" dirty="0">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253" marR="7253" marT="7253" marB="0" anchor="b"/>
                </a:tc>
                <a:extLst>
                  <a:ext uri="{0D108BD9-81ED-4DB2-BD59-A6C34878D82A}">
                    <a16:rowId xmlns="" xmlns:a16="http://schemas.microsoft.com/office/drawing/2014/main" val="4106191359"/>
                  </a:ext>
                </a:extLst>
              </a:tr>
            </a:tbl>
          </a:graphicData>
        </a:graphic>
      </p:graphicFrame>
      <p:sp>
        <p:nvSpPr>
          <p:cNvPr id="4" name="Slide Number Placeholder 3">
            <a:extLst>
              <a:ext uri="{FF2B5EF4-FFF2-40B4-BE49-F238E27FC236}">
                <a16:creationId xmlns="" xmlns:a16="http://schemas.microsoft.com/office/drawing/2014/main" id="{7C229121-7CDD-D096-0A9C-67137B1C30E9}"/>
              </a:ext>
            </a:extLst>
          </p:cNvPr>
          <p:cNvSpPr>
            <a:spLocks noGrp="1"/>
          </p:cNvSpPr>
          <p:nvPr>
            <p:ph type="sldNum" sz="quarter" idx="12"/>
          </p:nvPr>
        </p:nvSpPr>
        <p:spPr/>
        <p:txBody>
          <a:bodyPr/>
          <a:lstStyle/>
          <a:p>
            <a:fld id="{3A98EE3D-8CD1-4C3F-BD1C-C98C9596463C}" type="slidenum">
              <a:rPr lang="en-US" smtClean="0"/>
              <a:t>22</a:t>
            </a:fld>
            <a:endParaRPr lang="en-US" dirty="0"/>
          </a:p>
        </p:txBody>
      </p:sp>
    </p:spTree>
    <p:extLst>
      <p:ext uri="{BB962C8B-B14F-4D97-AF65-F5344CB8AC3E}">
        <p14:creationId xmlns:p14="http://schemas.microsoft.com/office/powerpoint/2010/main" val="42587876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D6EC391-6199-00B7-6ACA-D763F47A300E}"/>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 xmlns:a16="http://schemas.microsoft.com/office/drawing/2014/main" id="{7C229121-7CDD-D096-0A9C-67137B1C30E9}"/>
              </a:ext>
            </a:extLst>
          </p:cNvPr>
          <p:cNvSpPr>
            <a:spLocks noGrp="1"/>
          </p:cNvSpPr>
          <p:nvPr>
            <p:ph type="sldNum" sz="quarter" idx="12"/>
          </p:nvPr>
        </p:nvSpPr>
        <p:spPr/>
        <p:txBody>
          <a:bodyPr/>
          <a:lstStyle/>
          <a:p>
            <a:fld id="{3A98EE3D-8CD1-4C3F-BD1C-C98C9596463C}" type="slidenum">
              <a:rPr lang="en-US" smtClean="0"/>
              <a:t>23</a:t>
            </a:fld>
            <a:endParaRPr lang="en-US" dirty="0"/>
          </a:p>
        </p:txBody>
      </p:sp>
      <p:graphicFrame>
        <p:nvGraphicFramePr>
          <p:cNvPr id="7" name="Content Placeholder 6">
            <a:extLst>
              <a:ext uri="{FF2B5EF4-FFF2-40B4-BE49-F238E27FC236}">
                <a16:creationId xmlns="" xmlns:a16="http://schemas.microsoft.com/office/drawing/2014/main" id="{DB841356-AB06-AA67-1629-C583F44DB9E8}"/>
              </a:ext>
            </a:extLst>
          </p:cNvPr>
          <p:cNvGraphicFramePr>
            <a:graphicFrameLocks noGrp="1"/>
          </p:cNvGraphicFramePr>
          <p:nvPr>
            <p:ph idx="1"/>
            <p:extLst>
              <p:ext uri="{D42A27DB-BD31-4B8C-83A1-F6EECF244321}">
                <p14:modId xmlns:p14="http://schemas.microsoft.com/office/powerpoint/2010/main" val="2595066746"/>
              </p:ext>
            </p:extLst>
          </p:nvPr>
        </p:nvGraphicFramePr>
        <p:xfrm>
          <a:off x="581192" y="1275127"/>
          <a:ext cx="11029616" cy="5148788"/>
        </p:xfrm>
        <a:graphic>
          <a:graphicData uri="http://schemas.openxmlformats.org/drawingml/2006/table">
            <a:tbl>
              <a:tblPr>
                <a:tableStyleId>{5C22544A-7EE6-4342-B048-85BDC9FD1C3A}</a:tableStyleId>
              </a:tblPr>
              <a:tblGrid>
                <a:gridCol w="370959">
                  <a:extLst>
                    <a:ext uri="{9D8B030D-6E8A-4147-A177-3AD203B41FA5}">
                      <a16:colId xmlns="" xmlns:a16="http://schemas.microsoft.com/office/drawing/2014/main" val="1259685322"/>
                    </a:ext>
                  </a:extLst>
                </a:gridCol>
                <a:gridCol w="1995501">
                  <a:extLst>
                    <a:ext uri="{9D8B030D-6E8A-4147-A177-3AD203B41FA5}">
                      <a16:colId xmlns="" xmlns:a16="http://schemas.microsoft.com/office/drawing/2014/main" val="1828572113"/>
                    </a:ext>
                  </a:extLst>
                </a:gridCol>
                <a:gridCol w="409334">
                  <a:extLst>
                    <a:ext uri="{9D8B030D-6E8A-4147-A177-3AD203B41FA5}">
                      <a16:colId xmlns="" xmlns:a16="http://schemas.microsoft.com/office/drawing/2014/main" val="3000560682"/>
                    </a:ext>
                  </a:extLst>
                </a:gridCol>
                <a:gridCol w="412532">
                  <a:extLst>
                    <a:ext uri="{9D8B030D-6E8A-4147-A177-3AD203B41FA5}">
                      <a16:colId xmlns="" xmlns:a16="http://schemas.microsoft.com/office/drawing/2014/main" val="3025242659"/>
                    </a:ext>
                  </a:extLst>
                </a:gridCol>
                <a:gridCol w="1023333">
                  <a:extLst>
                    <a:ext uri="{9D8B030D-6E8A-4147-A177-3AD203B41FA5}">
                      <a16:colId xmlns="" xmlns:a16="http://schemas.microsoft.com/office/drawing/2014/main" val="465016683"/>
                    </a:ext>
                  </a:extLst>
                </a:gridCol>
                <a:gridCol w="2417625">
                  <a:extLst>
                    <a:ext uri="{9D8B030D-6E8A-4147-A177-3AD203B41FA5}">
                      <a16:colId xmlns="" xmlns:a16="http://schemas.microsoft.com/office/drawing/2014/main" val="505034234"/>
                    </a:ext>
                  </a:extLst>
                </a:gridCol>
                <a:gridCol w="1112876">
                  <a:extLst>
                    <a:ext uri="{9D8B030D-6E8A-4147-A177-3AD203B41FA5}">
                      <a16:colId xmlns="" xmlns:a16="http://schemas.microsoft.com/office/drawing/2014/main" val="3840081025"/>
                    </a:ext>
                  </a:extLst>
                </a:gridCol>
                <a:gridCol w="1176832">
                  <a:extLst>
                    <a:ext uri="{9D8B030D-6E8A-4147-A177-3AD203B41FA5}">
                      <a16:colId xmlns="" xmlns:a16="http://schemas.microsoft.com/office/drawing/2014/main" val="2092125129"/>
                    </a:ext>
                  </a:extLst>
                </a:gridCol>
                <a:gridCol w="2110624">
                  <a:extLst>
                    <a:ext uri="{9D8B030D-6E8A-4147-A177-3AD203B41FA5}">
                      <a16:colId xmlns="" xmlns:a16="http://schemas.microsoft.com/office/drawing/2014/main" val="835883470"/>
                    </a:ext>
                  </a:extLst>
                </a:gridCol>
              </a:tblGrid>
              <a:tr h="453979">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ລຳດັບ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ຊື່ ແລະ ນາມສະກຸນ</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ເພດ</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ອາຍຸ</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ອາຊີບ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ບ່ອນເຮັດວຽກ</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ບ່ອນຢູ່</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ນໍ້າເບີໂທລະສັບ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Email adress</a:t>
                      </a:r>
                      <a:endParaRPr lang="en-US"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extLst>
                  <a:ext uri="{0D108BD9-81ED-4DB2-BD59-A6C34878D82A}">
                    <a16:rowId xmlns="" xmlns:a16="http://schemas.microsoft.com/office/drawing/2014/main" val="3226280907"/>
                  </a:ext>
                </a:extLst>
              </a:tr>
              <a:tr h="33218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ວຽງຂັນ ພີໄຊ</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ສູນແມ່ແລະເດັກ, 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ໄຊສະຫວ່າງ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020 99816152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2"/>
                        </a:rPr>
                        <a:t>vkphixay@gmail.com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22372607"/>
                  </a:ext>
                </a:extLst>
              </a:tr>
              <a:tr h="321107">
                <a:tc>
                  <a:txBody>
                    <a:bodyPr/>
                    <a:lstStyle/>
                    <a:p>
                      <a:pPr algn="ctr" fontAlgn="b"/>
                      <a:r>
                        <a:rPr lang="en-US"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17</a:t>
                      </a:r>
                      <a:endParaRPr lang="en-US" sz="10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ໄຊຍະວອນ ຂຸນໂນລາດ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64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ສູນແມ່ແລະເດັກ, 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ໜອງທາເໜືອ</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020 55718766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3"/>
                        </a:rPr>
                        <a:t>sayavon@yahoo.com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582551293"/>
                  </a:ext>
                </a:extLst>
              </a:tr>
              <a:tr h="321107">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ຈັນທະວອນ ຫຼວງໂຄດ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ສູນແມ່ແລະເດັກ, 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ຈອມມະນີໃຕ້</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020 55762454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4"/>
                        </a:rPr>
                        <a:t>chanthavone.lk@gmail.com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2778394687"/>
                  </a:ext>
                </a:extLst>
              </a:tr>
              <a:tr h="243598">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19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ດາວດວງຈັນ ບູລົມມະວົງ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 ກະຊວງສາທາ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ໜອງທາເໜືອ</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020 22234647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5"/>
                        </a:rPr>
                        <a:t>daoduangchanh@hotmail.com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3444619409"/>
                  </a:ext>
                </a:extLst>
              </a:tr>
              <a:tr h="33218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ສີສະໝອນ  ພັນດານຸວົງ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ສູນແມ່ແລະເດັກ</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ທາດຂາວ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020 23441116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6"/>
                        </a:rPr>
                        <a:t>p.sisamone@yahoo.com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3729428525"/>
                  </a:ext>
                </a:extLst>
              </a:tr>
              <a:tr h="343252">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ພິລາວອນ ທິລະສັກ</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60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ສູນແມ່ແລະເດັກ ໃຫ້ຢູ່ບ້ານ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ແກ້ງປາຢ້າງ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020 55417333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7"/>
                        </a:rPr>
                        <a:t>philavone_souk@live.com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3219315972"/>
                  </a:ext>
                </a:extLst>
              </a:tr>
              <a:tr h="321107">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ມະນີເພັດ ພິມມະສານ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ພ/ງ </a:t>
                      </a: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NGO </a:t>
                      </a: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ສາກົນ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ອົງການບໍລິການປະຊາຊົນ (</a:t>
                      </a: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PSI)</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ຊ້າງຄູ້</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020 22232293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8"/>
                        </a:rPr>
                        <a:t>maniphet@psilaos.org</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4027448780"/>
                  </a:ext>
                </a:extLst>
              </a:tr>
              <a:tr h="321107">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ດຣ.ນາງ ວັນພະນອມ ສີຈະເລີນ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63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ມ/ລ ວິທະຍາສາດ ສຸຂະພາບ</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ໜອງບອນ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020 22226396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9"/>
                        </a:rPr>
                        <a:t>vsychareun@gmail.com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3664371806"/>
                  </a:ext>
                </a:extLst>
              </a:tr>
              <a:tr h="33218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 ອາລົງກອນ ເພັງສະຫວັດ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ມ/ລ ວິທະຍາສາດ ສຸຂະພາບ</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ສີສັງວອນ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020 22245407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0"/>
                        </a:rPr>
                        <a:t>alongkonepsvobgyn@gmail.com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1388392555"/>
                  </a:ext>
                </a:extLst>
              </a:tr>
              <a:tr h="243598">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ບັງອອນ ໄຊຍະລາດ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70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ສະພາແຫ່ງຊາດ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ໂພນປ່າເປົ້າ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020 22228837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1"/>
                        </a:rPr>
                        <a:t>bangon.syr@gmail.com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2735886751"/>
                  </a:ext>
                </a:extLst>
              </a:tr>
              <a:tr h="365399">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ອິນຖະນາ ບຸບຜາສະຫວັນ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ອຳນວນການສ/ຄ</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ສ/ຄພັດທະນາແມ່ຍິງແລະການສຶກສາກົດໝາຍ</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020 55628773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2"/>
                        </a:rPr>
                        <a:t>Inthana.bou@gmail.com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4294487760"/>
                  </a:ext>
                </a:extLst>
              </a:tr>
              <a:tr h="365399">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ທ້າວ ພະເຍົາ ພິມມະສອນ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ພ/ງ </a:t>
                      </a: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NPA </a:t>
                      </a: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ລາວ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ສ/ຄພັດທະນາແມ່ຍິງແລະການສຶກສາກົດໝາຍ</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ດົງປ່າລານທ່າ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020 52995859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3043364877"/>
                  </a:ext>
                </a:extLst>
              </a:tr>
              <a:tr h="365399">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ພອນສະຫວັນ ວົງພະນະຄອນ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ນັກທຸລະກິດ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ຮ້ານຂາຍຜ້າໄໝວັດໄຕ</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ສີຫອມ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020 22225909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1979312053"/>
                  </a:ext>
                </a:extLst>
              </a:tr>
              <a:tr h="243598">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ແສງມະນີ ໜໍ່ຈະເລີນ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ສູນໂພຊະນາການ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ດົງສ້າງຫີນ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020 59924242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3"/>
                        </a:rPr>
                        <a:t>chanseng.leun@yahoo.com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2407407101"/>
                  </a:ext>
                </a:extLst>
              </a:tr>
              <a:tr h="243598">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ອານຸສິນ ສັກປະເສີດ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CB-Dac</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ໃຫຍ່ຫ້ວຍຊາຍເໜືອ</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020 22381355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ctr"/>
                </a:tc>
                <a:tc>
                  <a:txBody>
                    <a:bodyPr/>
                    <a:lstStyle/>
                    <a:p>
                      <a:pPr algn="l" fontAlgn="b"/>
                      <a:r>
                        <a:rPr lang="en-US" sz="1000" u="sng" strike="noStrike" dirty="0">
                          <a:effectLst/>
                          <a:latin typeface="Phetsarath OT" panose="02000500000000000001" pitchFamily="2" charset="2"/>
                          <a:ea typeface="Phetsarath OT" panose="02000500000000000001" pitchFamily="2" charset="2"/>
                          <a:cs typeface="Phetsarath OT" panose="02000500000000000001" pitchFamily="2" charset="2"/>
                          <a:hlinkClick r:id="rId14"/>
                        </a:rPr>
                        <a:t>dase_bk@hotmail.com</a:t>
                      </a:r>
                      <a:endParaRPr lang="en-US" sz="1000" b="0" i="0" u="sng" strike="noStrike" dirty="0">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7815" marR="7815" marT="7815" marB="0" anchor="b"/>
                </a:tc>
                <a:extLst>
                  <a:ext uri="{0D108BD9-81ED-4DB2-BD59-A6C34878D82A}">
                    <a16:rowId xmlns="" xmlns:a16="http://schemas.microsoft.com/office/drawing/2014/main" val="2405115213"/>
                  </a:ext>
                </a:extLst>
              </a:tr>
            </a:tbl>
          </a:graphicData>
        </a:graphic>
      </p:graphicFrame>
    </p:spTree>
    <p:extLst>
      <p:ext uri="{BB962C8B-B14F-4D97-AF65-F5344CB8AC3E}">
        <p14:creationId xmlns:p14="http://schemas.microsoft.com/office/powerpoint/2010/main" val="537086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2CFA97-B2BC-76C3-9336-6E20C997E5A7}"/>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 xmlns:a16="http://schemas.microsoft.com/office/drawing/2014/main" id="{4F55E3BC-61A6-39E2-0C3E-19B817116322}"/>
              </a:ext>
            </a:extLst>
          </p:cNvPr>
          <p:cNvGraphicFramePr>
            <a:graphicFrameLocks noGrp="1"/>
          </p:cNvGraphicFramePr>
          <p:nvPr>
            <p:ph idx="1"/>
            <p:extLst>
              <p:ext uri="{D42A27DB-BD31-4B8C-83A1-F6EECF244321}">
                <p14:modId xmlns:p14="http://schemas.microsoft.com/office/powerpoint/2010/main" val="4252519598"/>
              </p:ext>
            </p:extLst>
          </p:nvPr>
        </p:nvGraphicFramePr>
        <p:xfrm>
          <a:off x="581192" y="1233182"/>
          <a:ext cx="11029617" cy="5190729"/>
        </p:xfrm>
        <a:graphic>
          <a:graphicData uri="http://schemas.openxmlformats.org/drawingml/2006/table">
            <a:tbl>
              <a:tblPr>
                <a:tableStyleId>{5C22544A-7EE6-4342-B048-85BDC9FD1C3A}</a:tableStyleId>
              </a:tblPr>
              <a:tblGrid>
                <a:gridCol w="370958">
                  <a:extLst>
                    <a:ext uri="{9D8B030D-6E8A-4147-A177-3AD203B41FA5}">
                      <a16:colId xmlns="" xmlns:a16="http://schemas.microsoft.com/office/drawing/2014/main" val="847578232"/>
                    </a:ext>
                  </a:extLst>
                </a:gridCol>
                <a:gridCol w="1995501">
                  <a:extLst>
                    <a:ext uri="{9D8B030D-6E8A-4147-A177-3AD203B41FA5}">
                      <a16:colId xmlns="" xmlns:a16="http://schemas.microsoft.com/office/drawing/2014/main" val="50714512"/>
                    </a:ext>
                  </a:extLst>
                </a:gridCol>
                <a:gridCol w="409332">
                  <a:extLst>
                    <a:ext uri="{9D8B030D-6E8A-4147-A177-3AD203B41FA5}">
                      <a16:colId xmlns="" xmlns:a16="http://schemas.microsoft.com/office/drawing/2014/main" val="661595453"/>
                    </a:ext>
                  </a:extLst>
                </a:gridCol>
                <a:gridCol w="412532">
                  <a:extLst>
                    <a:ext uri="{9D8B030D-6E8A-4147-A177-3AD203B41FA5}">
                      <a16:colId xmlns="" xmlns:a16="http://schemas.microsoft.com/office/drawing/2014/main" val="1513767496"/>
                    </a:ext>
                  </a:extLst>
                </a:gridCol>
                <a:gridCol w="1023334">
                  <a:extLst>
                    <a:ext uri="{9D8B030D-6E8A-4147-A177-3AD203B41FA5}">
                      <a16:colId xmlns="" xmlns:a16="http://schemas.microsoft.com/office/drawing/2014/main" val="1928120133"/>
                    </a:ext>
                  </a:extLst>
                </a:gridCol>
                <a:gridCol w="2417626">
                  <a:extLst>
                    <a:ext uri="{9D8B030D-6E8A-4147-A177-3AD203B41FA5}">
                      <a16:colId xmlns="" xmlns:a16="http://schemas.microsoft.com/office/drawing/2014/main" val="4131634542"/>
                    </a:ext>
                  </a:extLst>
                </a:gridCol>
                <a:gridCol w="1112876">
                  <a:extLst>
                    <a:ext uri="{9D8B030D-6E8A-4147-A177-3AD203B41FA5}">
                      <a16:colId xmlns="" xmlns:a16="http://schemas.microsoft.com/office/drawing/2014/main" val="2519694366"/>
                    </a:ext>
                  </a:extLst>
                </a:gridCol>
                <a:gridCol w="1176834">
                  <a:extLst>
                    <a:ext uri="{9D8B030D-6E8A-4147-A177-3AD203B41FA5}">
                      <a16:colId xmlns="" xmlns:a16="http://schemas.microsoft.com/office/drawing/2014/main" val="1373063628"/>
                    </a:ext>
                  </a:extLst>
                </a:gridCol>
                <a:gridCol w="2110624">
                  <a:extLst>
                    <a:ext uri="{9D8B030D-6E8A-4147-A177-3AD203B41FA5}">
                      <a16:colId xmlns="" xmlns:a16="http://schemas.microsoft.com/office/drawing/2014/main" val="2575058584"/>
                    </a:ext>
                  </a:extLst>
                </a:gridCol>
              </a:tblGrid>
              <a:tr h="473776">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ລຳດັບ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ຊື່ ແລະ ນາມສະກຸນ</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ເພດ</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ອາຍຸ</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ອາຊີບ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ບ່ອນເຮັດວຽກ</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ບ່ອນຢູ່</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ນໍ້າເບີໂທລະສັບ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Email adress</a:t>
                      </a:r>
                      <a:endParaRPr lang="en-US"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extLst>
                  <a:ext uri="{0D108BD9-81ED-4DB2-BD59-A6C34878D82A}">
                    <a16:rowId xmlns="" xmlns:a16="http://schemas.microsoft.com/office/drawing/2014/main" val="2227151849"/>
                  </a:ext>
                </a:extLst>
              </a:tr>
              <a:tr h="35822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ທ້າວ ໄຊປະເສີດ ສູນດາລາ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ອາສາສະມັກ</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ສູນໂພຊະນາການ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ຫ້ອມ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020 78084508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2"/>
                        </a:rPr>
                        <a:t>noiaaaa@live.com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911873014"/>
                  </a:ext>
                </a:extLst>
              </a:tr>
              <a:tr h="25422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ດຣ.ມະນີສອນ ອຸດົມ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63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ໂນນຄໍ້ໄຕ້</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020 55116490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3"/>
                        </a:rPr>
                        <a:t>manisone.laopfha@gmail.com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3222616722"/>
                  </a:ext>
                </a:extLst>
              </a:tr>
              <a:tr h="25422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ດຣ.ເຂັມພອນ ຝອຍຄໍາພູ</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ພະນັກງານບໍານານ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ຮ່ອງໄກແກ້ວ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020  99902333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4"/>
                        </a:rPr>
                        <a:t>khemphone.laopfha@gmail.com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589138426"/>
                  </a:ext>
                </a:extLst>
              </a:tr>
              <a:tr h="25422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ດຣ.ສຸພົນ ໄຊຍະວົງ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ຜູ້ອຳນວຍການ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ສີສະຫວາດ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020 55683155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5"/>
                        </a:rPr>
                        <a:t>souphon.laopfha@gmail.com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38544533"/>
                  </a:ext>
                </a:extLst>
              </a:tr>
              <a:tr h="25422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ສຸດທິສຸກ ອິນທະວິໄລ</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ຮອງອຳນວຍການ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ໂພນຄໍາ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020 22416447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6"/>
                        </a:rPr>
                        <a:t>southisouk.laopfha@gmail.com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3451374368"/>
                  </a:ext>
                </a:extLst>
              </a:tr>
              <a:tr h="25422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ດຣ.ບົວວັນ ສົມສະໜິດ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ແພດ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ຫ້ອມ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020 55428854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7"/>
                        </a:rPr>
                        <a:t>bouvanh.laopfha@gmail.com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323048364"/>
                  </a:ext>
                </a:extLst>
              </a:tr>
              <a:tr h="25422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ເທບອັກສອນ ແສງສະຫວັດ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ບັນຊີ/ການເງິນ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ທາດຫຼວງເໜືອ</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020 77878488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8"/>
                        </a:rPr>
                        <a:t>thepasone.laopfha@gmail.com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258673061"/>
                  </a:ext>
                </a:extLst>
              </a:tr>
              <a:tr h="38133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ທ້າວ ຄໍາແສນ ຫຼວງລາດ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ຂັບລົດ/ຜູ້ຊ່ວຍບໍລິຫານ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ໂພນສະອາດ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020 59593938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9"/>
                        </a:rPr>
                        <a:t>sene.laopfha@gmail.com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346027796"/>
                  </a:ext>
                </a:extLst>
              </a:tr>
              <a:tr h="38133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ສົມຈິງ ພັນທະສຸກ</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ບໍລິຫານ/ຈັດຊື້/ຊັບພະຍາກອນ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ຫ້ວຍຫົງ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020 29218834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0"/>
                        </a:rPr>
                        <a:t>somching.laopfha@gmail.com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63457254"/>
                  </a:ext>
                </a:extLst>
              </a:tr>
              <a:tr h="38133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ຈິນຕະນາ ຄຳມຸງຄຸນ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ຕິດຕາມປະເມີນຜົນ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ສະພານທອງ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020 58588487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1"/>
                        </a:rPr>
                        <a:t>chintana.laopfha@gmail.com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007902619"/>
                  </a:ext>
                </a:extLst>
              </a:tr>
              <a:tr h="38133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ທ້າວ ວິລະສິດ ອິນທະຫວາ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ໄອທີເກັບກຳຂໍ້ມູນສື່ສານ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ຕານມີໄຊ</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020 29260001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2"/>
                        </a:rPr>
                        <a:t>vilasith.laopfha@gmail.com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811574763"/>
                  </a:ext>
                </a:extLst>
              </a:tr>
              <a:tr h="25422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ທ້າວ ສົມປອງ ສຸທະປັນຍາ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ສະພານທອງ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020 29004264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3"/>
                        </a:rPr>
                        <a:t>Sompong.laopfha@gmail.com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2526394493"/>
                  </a:ext>
                </a:extLst>
              </a:tr>
              <a:tr h="41831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ນີນ້າ ແສງພະຈັນ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ປ່າຟາງ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020 77004549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4"/>
                        </a:rPr>
                        <a:t>ninasengphachanh.laopfha@gmail.com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3864939182"/>
                  </a:ext>
                </a:extLst>
              </a:tr>
              <a:tr h="38133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ທິບພະຈັນ ອິນທະວົງ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ຮັບຜິດຊອບໂຄງການ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ບໍໂອ</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020 96216505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5"/>
                        </a:rPr>
                        <a:t>thipphachan.laopfha@gmail.com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4161184016"/>
                  </a:ext>
                </a:extLst>
              </a:tr>
              <a:tr h="254221">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ອອນອານົງ ວິພົມມະວົງສາ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ຮ່ອງຄ້າ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020 76733998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ctr"/>
                </a:tc>
                <a:tc>
                  <a:txBody>
                    <a:bodyPr/>
                    <a:lstStyle/>
                    <a:p>
                      <a:pPr algn="l" fontAlgn="b"/>
                      <a:r>
                        <a:rPr lang="en-US" sz="1000" u="sng" strike="noStrike" dirty="0">
                          <a:effectLst/>
                          <a:latin typeface="Phetsarath OT" panose="02000500000000000001" pitchFamily="2" charset="2"/>
                          <a:ea typeface="Phetsarath OT" panose="02000500000000000001" pitchFamily="2" charset="2"/>
                          <a:cs typeface="Phetsarath OT" panose="02000500000000000001" pitchFamily="2" charset="2"/>
                          <a:hlinkClick r:id="rId16"/>
                        </a:rPr>
                        <a:t>onanong.laopfha@gmail.com</a:t>
                      </a:r>
                      <a:endParaRPr lang="en-US" sz="1000" b="0" i="0" u="sng" strike="noStrike" dirty="0">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8089" marR="8089" marT="8089" marB="0" anchor="b"/>
                </a:tc>
                <a:extLst>
                  <a:ext uri="{0D108BD9-81ED-4DB2-BD59-A6C34878D82A}">
                    <a16:rowId xmlns="" xmlns:a16="http://schemas.microsoft.com/office/drawing/2014/main" val="1858031086"/>
                  </a:ext>
                </a:extLst>
              </a:tr>
            </a:tbl>
          </a:graphicData>
        </a:graphic>
      </p:graphicFrame>
      <p:sp>
        <p:nvSpPr>
          <p:cNvPr id="4" name="Slide Number Placeholder 3">
            <a:extLst>
              <a:ext uri="{FF2B5EF4-FFF2-40B4-BE49-F238E27FC236}">
                <a16:creationId xmlns="" xmlns:a16="http://schemas.microsoft.com/office/drawing/2014/main" id="{55E51DA8-3AB0-8382-D7F4-EB240FE47004}"/>
              </a:ext>
            </a:extLst>
          </p:cNvPr>
          <p:cNvSpPr>
            <a:spLocks noGrp="1"/>
          </p:cNvSpPr>
          <p:nvPr>
            <p:ph type="sldNum" sz="quarter" idx="12"/>
          </p:nvPr>
        </p:nvSpPr>
        <p:spPr/>
        <p:txBody>
          <a:bodyPr/>
          <a:lstStyle/>
          <a:p>
            <a:fld id="{3A98EE3D-8CD1-4C3F-BD1C-C98C9596463C}" type="slidenum">
              <a:rPr lang="en-US" smtClean="0"/>
              <a:t>24</a:t>
            </a:fld>
            <a:endParaRPr lang="en-US" dirty="0"/>
          </a:p>
        </p:txBody>
      </p:sp>
    </p:spTree>
    <p:extLst>
      <p:ext uri="{BB962C8B-B14F-4D97-AF65-F5344CB8AC3E}">
        <p14:creationId xmlns:p14="http://schemas.microsoft.com/office/powerpoint/2010/main" val="1415664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F6BA0E-9A35-4101-7C02-4FB55B80B06D}"/>
              </a:ext>
            </a:extLst>
          </p:cNvPr>
          <p:cNvSpPr>
            <a:spLocks noGrp="1"/>
          </p:cNvSpPr>
          <p:nvPr>
            <p:ph type="title"/>
          </p:nvPr>
        </p:nvSpPr>
        <p:spPr/>
        <p:txBody>
          <a:bodyPr/>
          <a:lstStyle/>
          <a:p>
            <a:endParaRPr lang="en-US"/>
          </a:p>
        </p:txBody>
      </p:sp>
      <p:graphicFrame>
        <p:nvGraphicFramePr>
          <p:cNvPr id="6" name="Content Placeholder 5">
            <a:extLst>
              <a:ext uri="{FF2B5EF4-FFF2-40B4-BE49-F238E27FC236}">
                <a16:creationId xmlns="" xmlns:a16="http://schemas.microsoft.com/office/drawing/2014/main" id="{4D5923B2-3463-0B28-84AA-E3F5F3D401E4}"/>
              </a:ext>
            </a:extLst>
          </p:cNvPr>
          <p:cNvGraphicFramePr>
            <a:graphicFrameLocks noGrp="1"/>
          </p:cNvGraphicFramePr>
          <p:nvPr>
            <p:ph idx="1"/>
            <p:extLst>
              <p:ext uri="{D42A27DB-BD31-4B8C-83A1-F6EECF244321}">
                <p14:modId xmlns:p14="http://schemas.microsoft.com/office/powerpoint/2010/main" val="213547981"/>
              </p:ext>
            </p:extLst>
          </p:nvPr>
        </p:nvGraphicFramePr>
        <p:xfrm>
          <a:off x="581191" y="1300294"/>
          <a:ext cx="11029614" cy="5123623"/>
        </p:xfrm>
        <a:graphic>
          <a:graphicData uri="http://schemas.openxmlformats.org/drawingml/2006/table">
            <a:tbl>
              <a:tblPr>
                <a:tableStyleId>{5C22544A-7EE6-4342-B048-85BDC9FD1C3A}</a:tableStyleId>
              </a:tblPr>
              <a:tblGrid>
                <a:gridCol w="370957">
                  <a:extLst>
                    <a:ext uri="{9D8B030D-6E8A-4147-A177-3AD203B41FA5}">
                      <a16:colId xmlns="" xmlns:a16="http://schemas.microsoft.com/office/drawing/2014/main" val="2627049998"/>
                    </a:ext>
                  </a:extLst>
                </a:gridCol>
                <a:gridCol w="1995501">
                  <a:extLst>
                    <a:ext uri="{9D8B030D-6E8A-4147-A177-3AD203B41FA5}">
                      <a16:colId xmlns="" xmlns:a16="http://schemas.microsoft.com/office/drawing/2014/main" val="3256305121"/>
                    </a:ext>
                  </a:extLst>
                </a:gridCol>
                <a:gridCol w="409333">
                  <a:extLst>
                    <a:ext uri="{9D8B030D-6E8A-4147-A177-3AD203B41FA5}">
                      <a16:colId xmlns="" xmlns:a16="http://schemas.microsoft.com/office/drawing/2014/main" val="1294191550"/>
                    </a:ext>
                  </a:extLst>
                </a:gridCol>
                <a:gridCol w="412530">
                  <a:extLst>
                    <a:ext uri="{9D8B030D-6E8A-4147-A177-3AD203B41FA5}">
                      <a16:colId xmlns="" xmlns:a16="http://schemas.microsoft.com/office/drawing/2014/main" val="846220793"/>
                    </a:ext>
                  </a:extLst>
                </a:gridCol>
                <a:gridCol w="1023333">
                  <a:extLst>
                    <a:ext uri="{9D8B030D-6E8A-4147-A177-3AD203B41FA5}">
                      <a16:colId xmlns="" xmlns:a16="http://schemas.microsoft.com/office/drawing/2014/main" val="3705547090"/>
                    </a:ext>
                  </a:extLst>
                </a:gridCol>
                <a:gridCol w="2417626">
                  <a:extLst>
                    <a:ext uri="{9D8B030D-6E8A-4147-A177-3AD203B41FA5}">
                      <a16:colId xmlns="" xmlns:a16="http://schemas.microsoft.com/office/drawing/2014/main" val="2920296414"/>
                    </a:ext>
                  </a:extLst>
                </a:gridCol>
                <a:gridCol w="1112875">
                  <a:extLst>
                    <a:ext uri="{9D8B030D-6E8A-4147-A177-3AD203B41FA5}">
                      <a16:colId xmlns="" xmlns:a16="http://schemas.microsoft.com/office/drawing/2014/main" val="795885122"/>
                    </a:ext>
                  </a:extLst>
                </a:gridCol>
                <a:gridCol w="1176834">
                  <a:extLst>
                    <a:ext uri="{9D8B030D-6E8A-4147-A177-3AD203B41FA5}">
                      <a16:colId xmlns="" xmlns:a16="http://schemas.microsoft.com/office/drawing/2014/main" val="467790663"/>
                    </a:ext>
                  </a:extLst>
                </a:gridCol>
                <a:gridCol w="2110625">
                  <a:extLst>
                    <a:ext uri="{9D8B030D-6E8A-4147-A177-3AD203B41FA5}">
                      <a16:colId xmlns="" xmlns:a16="http://schemas.microsoft.com/office/drawing/2014/main" val="894312573"/>
                    </a:ext>
                  </a:extLst>
                </a:gridCol>
              </a:tblGrid>
              <a:tr h="527690">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ລຳດັບ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ຊື່ ແລະ ນາມສະກຸນ</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ເພດ</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ອາຍຸ</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ອາຊີບ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ບ່ອນເຮັດວຽກ</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dirty="0">
                          <a:effectLst/>
                          <a:latin typeface="Phetsarath OT" panose="02000500000000000001" pitchFamily="2" charset="2"/>
                          <a:ea typeface="Phetsarath OT" panose="02000500000000000001" pitchFamily="2" charset="2"/>
                          <a:cs typeface="Phetsarath OT" panose="02000500000000000001" pitchFamily="2" charset="2"/>
                        </a:rPr>
                        <a:t>ບ່ອນຢູ່</a:t>
                      </a:r>
                      <a:endParaRPr lang="lo-LA" sz="1000" b="1"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ນໍ້າເບີໂທລະສັບ</a:t>
                      </a:r>
                      <a:endParaRPr lang="lo-LA"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Email adress</a:t>
                      </a:r>
                      <a:endParaRPr lang="en-US" sz="10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extLst>
                  <a:ext uri="{0D108BD9-81ED-4DB2-BD59-A6C34878D82A}">
                    <a16:rowId xmlns="" xmlns:a16="http://schemas.microsoft.com/office/drawing/2014/main" val="532323069"/>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ນາງ ວັນນະສອນ ນຸພາບພະວົງສີ</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gridSpan="2">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ຜູ້ຊ່ວຍຮັບຜິດຊອບໂຄງການ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hMerge="1">
                  <a:txBody>
                    <a:bodyPr/>
                    <a:lstStyle/>
                    <a:p>
                      <a:endParaRPr lang="en-US"/>
                    </a:p>
                  </a:txBody>
                  <a:tcP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ໜອງທາເໜືອ</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020 56506969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rPr>
                        <a:t>vanhnasone Nouphabphavongsy</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700758623"/>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 ແສງເພັດ ຍອດອິນມະນີ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ພາກສະໜາມ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020 28742433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2"/>
                        </a:rPr>
                        <a:t>sengphet.laopfha@gmail.com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2768753763"/>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 ສິນທະວິໄລ ທອງອ້ວນ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ພາກສະໜາມ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020 54560066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3"/>
                        </a:rPr>
                        <a:t>sinthavilay.laopfha@gmail.com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3064584889"/>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ພູຂົງ ລາດສະຈັກ</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020 54264211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2011093817"/>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ສອນເພັດ ເພັດດາລາ</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ພາກສະໜາມ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ບ້ານໜອງມີໄຊ</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020 55195650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ctr"/>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4"/>
                        </a:rPr>
                        <a:t>sonephet.phetdara@gmail.com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extLst>
                  <a:ext uri="{0D108BD9-81ED-4DB2-BD59-A6C34878D82A}">
                    <a16:rowId xmlns="" xmlns:a16="http://schemas.microsoft.com/office/drawing/2014/main" val="3444852601"/>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 ແພງ ບຸດດາແພ້</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ພາກສະໜາມ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ບ້ານ ນາຊາຍນ້ອຍ</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020 7635 0552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ctr"/>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5"/>
                        </a:rPr>
                        <a:t>phengbdp.laopfha@gmail.com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extLst>
                  <a:ext uri="{0D108BD9-81ED-4DB2-BD59-A6C34878D82A}">
                    <a16:rowId xmlns="" xmlns:a16="http://schemas.microsoft.com/office/drawing/2014/main" val="2102326559"/>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52</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ອານຸສິດ ອູວອນ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ພາກສະໜາມ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ບ້ານ ໂນນສະວຫວັນ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020 9526 6410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ctr"/>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6"/>
                        </a:rPr>
                        <a:t>anousith.laopfha@gmail.com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extLst>
                  <a:ext uri="{0D108BD9-81ED-4DB2-BD59-A6C34878D82A}">
                    <a16:rowId xmlns="" xmlns:a16="http://schemas.microsoft.com/office/drawing/2014/main" val="1318719549"/>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53</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 ທະວີ ວົງຈໍາພອນ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ບ້ານໄຫ</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030 4619 815 </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ctr"/>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7"/>
                        </a:rPr>
                        <a:t>thavy.laopfha@gmail.com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extLst>
                  <a:ext uri="{0D108BD9-81ED-4DB2-BD59-A6C34878D82A}">
                    <a16:rowId xmlns="" xmlns:a16="http://schemas.microsoft.com/office/drawing/2014/main" val="1562690885"/>
                  </a:ext>
                </a:extLst>
              </a:tr>
              <a:tr h="283150">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ນ້ອຍນິລັນ ສຸວັນຍະວົງ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ພາກສະໜາມ</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020 54971000</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3840192093"/>
                  </a:ext>
                </a:extLst>
              </a:tr>
              <a:tr h="437573">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ດຣ ແສງສະໄໝ ສ່ຽນສິລິບຸດ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44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ວິຊາການໂຄງການ </a:t>
                      </a: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Respond</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ໂພນສະຫວ່າງ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020 59246754</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8"/>
                        </a:rPr>
                        <a:t>sengsamay.alopfha@gmail.com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1366489688"/>
                  </a:ext>
                </a:extLst>
              </a:tr>
              <a:tr h="649924">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56</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ນ ວາດສະໜາ ອານຸວົງ</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27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ຜູ້ຊ່ວຍການເງິນໂຄງການ </a:t>
                      </a: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Respond</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ວຽງສະຫວັນ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020 55696531</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rPr>
                        <a:t>vathsana.laopfha@gmail.com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819704235"/>
                  </a:ext>
                </a:extLst>
              </a:tr>
              <a:tr h="480043">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 ແສງເພັດ ທະບັນດິດ</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37</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ອຳນວຍການໂຄງການ</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020 22010305</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en-US" sz="10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9"/>
                        </a:rPr>
                        <a:t>sengphettbd.laopfha@gmail.com</a:t>
                      </a:r>
                      <a:endParaRPr lang="en-US" sz="10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3980403236"/>
                  </a:ext>
                </a:extLst>
              </a:tr>
              <a:tr h="480043">
                <a:tc>
                  <a:txBody>
                    <a:bodyPr/>
                    <a:lstStyle/>
                    <a:p>
                      <a:pPr algn="ctr" fontAlgn="b"/>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58</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ທ ຊຽງມອນຈັນ ກັນຍາທຳ</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ctr" fontAlgn="ct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ຜູ້ປະສານງານ</a:t>
                      </a: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IOGT</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r>
                        <a:rPr lang="lo-LA" sz="1000" u="none" strike="noStrike">
                          <a:effectLst/>
                          <a:latin typeface="Phetsarath OT" panose="02000500000000000001" pitchFamily="2" charset="2"/>
                          <a:ea typeface="Phetsarath OT" panose="02000500000000000001" pitchFamily="2" charset="2"/>
                          <a:cs typeface="Phetsarath OT" panose="02000500000000000001" pitchFamily="2" charset="2"/>
                        </a:rPr>
                        <a:t>ສະມາຄົມສົ່ງເສີມສຸຂະພາບຄອຍຄົວ</a:t>
                      </a:r>
                      <a:endParaRPr lang="lo-LA"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l" fontAlgn="b"/>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tc>
                  <a:txBody>
                    <a:bodyPr/>
                    <a:lstStyle/>
                    <a:p>
                      <a:pPr algn="ctr" fontAlgn="ctr"/>
                      <a:r>
                        <a:rPr lang="en-US" sz="1000" u="none" strike="noStrike">
                          <a:effectLst/>
                          <a:latin typeface="Phetsarath OT" panose="02000500000000000001" pitchFamily="2" charset="2"/>
                          <a:ea typeface="Phetsarath OT" panose="02000500000000000001" pitchFamily="2" charset="2"/>
                          <a:cs typeface="Phetsarath OT" panose="02000500000000000001" pitchFamily="2" charset="2"/>
                        </a:rPr>
                        <a:t>020 99278389</a:t>
                      </a:r>
                      <a:endParaRPr lang="en-US" sz="10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ctr"/>
                </a:tc>
                <a:tc>
                  <a:txBody>
                    <a:bodyPr/>
                    <a:lstStyle/>
                    <a:p>
                      <a:pPr algn="l" fontAlgn="b"/>
                      <a:endParaRPr lang="en-US" sz="10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9237" marR="9237" marT="9237" marB="0" anchor="b"/>
                </a:tc>
                <a:extLst>
                  <a:ext uri="{0D108BD9-81ED-4DB2-BD59-A6C34878D82A}">
                    <a16:rowId xmlns="" xmlns:a16="http://schemas.microsoft.com/office/drawing/2014/main" val="314506137"/>
                  </a:ext>
                </a:extLst>
              </a:tr>
            </a:tbl>
          </a:graphicData>
        </a:graphic>
      </p:graphicFrame>
      <p:sp>
        <p:nvSpPr>
          <p:cNvPr id="4" name="Slide Number Placeholder 3">
            <a:extLst>
              <a:ext uri="{FF2B5EF4-FFF2-40B4-BE49-F238E27FC236}">
                <a16:creationId xmlns="" xmlns:a16="http://schemas.microsoft.com/office/drawing/2014/main" id="{EE402511-9BB1-94F4-942B-5A803F6B0360}"/>
              </a:ext>
            </a:extLst>
          </p:cNvPr>
          <p:cNvSpPr>
            <a:spLocks noGrp="1"/>
          </p:cNvSpPr>
          <p:nvPr>
            <p:ph type="sldNum" sz="quarter" idx="12"/>
          </p:nvPr>
        </p:nvSpPr>
        <p:spPr/>
        <p:txBody>
          <a:bodyPr/>
          <a:lstStyle/>
          <a:p>
            <a:fld id="{3A98EE3D-8CD1-4C3F-BD1C-C98C9596463C}" type="slidenum">
              <a:rPr lang="en-US" smtClean="0"/>
              <a:t>25</a:t>
            </a:fld>
            <a:endParaRPr lang="en-US" dirty="0"/>
          </a:p>
        </p:txBody>
      </p:sp>
    </p:spTree>
    <p:extLst>
      <p:ext uri="{BB962C8B-B14F-4D97-AF65-F5344CB8AC3E}">
        <p14:creationId xmlns:p14="http://schemas.microsoft.com/office/powerpoint/2010/main" val="2868181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2AB8423-D194-0763-268E-A80393BF9B26}"/>
              </a:ext>
            </a:extLst>
          </p:cNvPr>
          <p:cNvSpPr>
            <a:spLocks noGrp="1"/>
          </p:cNvSpPr>
          <p:nvPr>
            <p:ph type="title"/>
          </p:nvPr>
        </p:nvSpPr>
        <p:spPr>
          <a:xfrm>
            <a:off x="581192" y="702155"/>
            <a:ext cx="11029616" cy="405191"/>
          </a:xfrm>
        </p:spPr>
        <p:txBody>
          <a:bodyPr>
            <a:normAutofit fontScale="90000"/>
          </a:bodyPr>
          <a:lstStyle/>
          <a:p>
            <a:r>
              <a:rPr lang="lo-LA" dirty="0">
                <a:latin typeface="Phetsarath OT" panose="02000500000000000001" pitchFamily="2" charset="2"/>
                <a:ea typeface="Phetsarath OT" panose="02000500000000000001" pitchFamily="2" charset="2"/>
                <a:cs typeface="Phetsarath OT" panose="02000500000000000001" pitchFamily="2" charset="2"/>
              </a:rPr>
              <a:t>ເອກະສານຊ້ອນທ້າຍ 2 ລາຍຊື່ຄະນະບໍລິຫານສູງສຸດ</a:t>
            </a:r>
            <a:r>
              <a:rPr lang="en-US" dirty="0">
                <a:latin typeface="Phetsarath OT" panose="02000500000000000001" pitchFamily="2" charset="2"/>
                <a:ea typeface="Phetsarath OT" panose="02000500000000000001" pitchFamily="2" charset="2"/>
                <a:cs typeface="Phetsarath OT" panose="02000500000000000001" pitchFamily="2" charset="2"/>
              </a:rPr>
              <a:t> </a:t>
            </a:r>
            <a:r>
              <a:rPr lang="lo-LA" dirty="0">
                <a:latin typeface="Phetsarath OT" panose="02000500000000000001" pitchFamily="2" charset="2"/>
                <a:ea typeface="Phetsarath OT" panose="02000500000000000001" pitchFamily="2" charset="2"/>
                <a:cs typeface="Phetsarath OT" panose="02000500000000000001" pitchFamily="2" charset="2"/>
              </a:rPr>
              <a:t>ແຕ່ລະຊຸດ</a:t>
            </a:r>
            <a:endParaRPr lang="en-US" dirty="0"/>
          </a:p>
        </p:txBody>
      </p:sp>
      <p:graphicFrame>
        <p:nvGraphicFramePr>
          <p:cNvPr id="5" name="Content Placeholder 4">
            <a:extLst>
              <a:ext uri="{FF2B5EF4-FFF2-40B4-BE49-F238E27FC236}">
                <a16:creationId xmlns="" xmlns:a16="http://schemas.microsoft.com/office/drawing/2014/main" id="{185A0E6F-6C32-780B-CD74-1CC38DC830F5}"/>
              </a:ext>
            </a:extLst>
          </p:cNvPr>
          <p:cNvGraphicFramePr>
            <a:graphicFrameLocks noGrp="1"/>
          </p:cNvGraphicFramePr>
          <p:nvPr>
            <p:ph idx="1"/>
            <p:extLst>
              <p:ext uri="{D42A27DB-BD31-4B8C-83A1-F6EECF244321}">
                <p14:modId xmlns:p14="http://schemas.microsoft.com/office/powerpoint/2010/main" val="71240560"/>
              </p:ext>
            </p:extLst>
          </p:nvPr>
        </p:nvGraphicFramePr>
        <p:xfrm>
          <a:off x="581192" y="1182848"/>
          <a:ext cx="11247283" cy="5241062"/>
        </p:xfrm>
        <a:graphic>
          <a:graphicData uri="http://schemas.openxmlformats.org/drawingml/2006/table">
            <a:tbl>
              <a:tblPr>
                <a:tableStyleId>{5C22544A-7EE6-4342-B048-85BDC9FD1C3A}</a:tableStyleId>
              </a:tblPr>
              <a:tblGrid>
                <a:gridCol w="804591">
                  <a:extLst>
                    <a:ext uri="{9D8B030D-6E8A-4147-A177-3AD203B41FA5}">
                      <a16:colId xmlns="" xmlns:a16="http://schemas.microsoft.com/office/drawing/2014/main" val="2061698270"/>
                    </a:ext>
                  </a:extLst>
                </a:gridCol>
                <a:gridCol w="566613">
                  <a:extLst>
                    <a:ext uri="{9D8B030D-6E8A-4147-A177-3AD203B41FA5}">
                      <a16:colId xmlns="" xmlns:a16="http://schemas.microsoft.com/office/drawing/2014/main" val="4115354282"/>
                    </a:ext>
                  </a:extLst>
                </a:gridCol>
                <a:gridCol w="339968">
                  <a:extLst>
                    <a:ext uri="{9D8B030D-6E8A-4147-A177-3AD203B41FA5}">
                      <a16:colId xmlns="" xmlns:a16="http://schemas.microsoft.com/office/drawing/2014/main" val="207587608"/>
                    </a:ext>
                  </a:extLst>
                </a:gridCol>
                <a:gridCol w="1473196">
                  <a:extLst>
                    <a:ext uri="{9D8B030D-6E8A-4147-A177-3AD203B41FA5}">
                      <a16:colId xmlns="" xmlns:a16="http://schemas.microsoft.com/office/drawing/2014/main" val="1025945083"/>
                    </a:ext>
                  </a:extLst>
                </a:gridCol>
                <a:gridCol w="498619">
                  <a:extLst>
                    <a:ext uri="{9D8B030D-6E8A-4147-A177-3AD203B41FA5}">
                      <a16:colId xmlns="" xmlns:a16="http://schemas.microsoft.com/office/drawing/2014/main" val="1606451306"/>
                    </a:ext>
                  </a:extLst>
                </a:gridCol>
                <a:gridCol w="1181390">
                  <a:extLst>
                    <a:ext uri="{9D8B030D-6E8A-4147-A177-3AD203B41FA5}">
                      <a16:colId xmlns="" xmlns:a16="http://schemas.microsoft.com/office/drawing/2014/main" val="1071265592"/>
                    </a:ext>
                  </a:extLst>
                </a:gridCol>
                <a:gridCol w="1280547">
                  <a:extLst>
                    <a:ext uri="{9D8B030D-6E8A-4147-A177-3AD203B41FA5}">
                      <a16:colId xmlns="" xmlns:a16="http://schemas.microsoft.com/office/drawing/2014/main" val="2503873749"/>
                    </a:ext>
                  </a:extLst>
                </a:gridCol>
                <a:gridCol w="1487362">
                  <a:extLst>
                    <a:ext uri="{9D8B030D-6E8A-4147-A177-3AD203B41FA5}">
                      <a16:colId xmlns="" xmlns:a16="http://schemas.microsoft.com/office/drawing/2014/main" val="463480731"/>
                    </a:ext>
                  </a:extLst>
                </a:gridCol>
                <a:gridCol w="1824497">
                  <a:extLst>
                    <a:ext uri="{9D8B030D-6E8A-4147-A177-3AD203B41FA5}">
                      <a16:colId xmlns="" xmlns:a16="http://schemas.microsoft.com/office/drawing/2014/main" val="2399015400"/>
                    </a:ext>
                  </a:extLst>
                </a:gridCol>
                <a:gridCol w="1790500">
                  <a:extLst>
                    <a:ext uri="{9D8B030D-6E8A-4147-A177-3AD203B41FA5}">
                      <a16:colId xmlns="" xmlns:a16="http://schemas.microsoft.com/office/drawing/2014/main" val="4207452595"/>
                    </a:ext>
                  </a:extLst>
                </a:gridCol>
              </a:tblGrid>
              <a:tr h="960047">
                <a:tc>
                  <a:txBody>
                    <a:bodyPr/>
                    <a:lstStyle/>
                    <a:p>
                      <a:pPr algn="ctr" fontAlgn="t"/>
                      <a:r>
                        <a:rPr lang="en-US" sz="1000" u="none" strike="noStrike" dirty="0">
                          <a:effectLst/>
                        </a:rPr>
                        <a:t>Term (Year to Year)</a:t>
                      </a:r>
                      <a:endParaRPr lang="en-US" sz="1000" b="0" i="0" u="none" strike="noStrike" dirty="0">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Year of Election</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No.</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Name</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Gender</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t"/>
                      <a:r>
                        <a:rPr lang="en-US" sz="1000" u="none" strike="noStrike">
                          <a:effectLst/>
                        </a:rPr>
                        <a:t>Position on Board  e.g.  President, Hon. Treasurer, Hon. Secretary, Youth Rep.,etc</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Tenure of Office*</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Profession/Occupation</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Areas of expertise/skills</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email contact</a:t>
                      </a:r>
                      <a:endParaRPr lang="en-US" sz="1000" b="0" i="0" u="none" strike="noStrike">
                        <a:solidFill>
                          <a:srgbClr val="000000"/>
                        </a:solidFill>
                        <a:effectLst/>
                        <a:latin typeface="Arial" panose="020B0604020202020204" pitchFamily="34" charset="0"/>
                      </a:endParaRPr>
                    </a:p>
                  </a:txBody>
                  <a:tcPr marL="6006" marR="6006" marT="6006" marB="0"/>
                </a:tc>
                <a:extLst>
                  <a:ext uri="{0D108BD9-81ED-4DB2-BD59-A6C34878D82A}">
                    <a16:rowId xmlns="" xmlns:a16="http://schemas.microsoft.com/office/drawing/2014/main" val="592426189"/>
                  </a:ext>
                </a:extLst>
              </a:tr>
              <a:tr h="315889">
                <a:tc>
                  <a:txBody>
                    <a:bodyPr/>
                    <a:lstStyle/>
                    <a:p>
                      <a:pPr algn="ctr" fontAlgn="t"/>
                      <a:r>
                        <a:rPr lang="en-US" sz="1000" u="none" strike="noStrike">
                          <a:effectLst/>
                        </a:rPr>
                        <a:t>2013-2015</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2013</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ctr"/>
                      <a:r>
                        <a:rPr lang="en-US" sz="1000" u="none" strike="noStrike">
                          <a:effectLst/>
                        </a:rPr>
                        <a:t>Dr. Chanhsy Phimphachanh</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President</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Ministry of Public Health</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ctr"/>
                      <a:r>
                        <a:rPr lang="en-US" sz="1000" u="sng" strike="noStrike">
                          <a:effectLst/>
                          <a:hlinkClick r:id="rId2"/>
                        </a:rPr>
                        <a:t>gfachas.chansy@gmail.com</a:t>
                      </a:r>
                      <a:endParaRPr lang="en-US" sz="1000" b="0" i="0" u="sng" strike="noStrike">
                        <a:solidFill>
                          <a:srgbClr val="0000FF"/>
                        </a:solidFill>
                        <a:effectLst/>
                        <a:latin typeface="Arial" panose="020B0604020202020204" pitchFamily="34" charset="0"/>
                      </a:endParaRPr>
                    </a:p>
                  </a:txBody>
                  <a:tcPr marL="6006" marR="6006" marT="6006" marB="0" anchor="ctr"/>
                </a:tc>
                <a:extLst>
                  <a:ext uri="{0D108BD9-81ED-4DB2-BD59-A6C34878D82A}">
                    <a16:rowId xmlns="" xmlns:a16="http://schemas.microsoft.com/office/drawing/2014/main" val="211331371"/>
                  </a:ext>
                </a:extLst>
              </a:tr>
              <a:tr h="328664">
                <a:tc>
                  <a:txBody>
                    <a:bodyPr/>
                    <a:lstStyle/>
                    <a:p>
                      <a:pPr algn="ctr" fontAlgn="t"/>
                      <a:r>
                        <a:rPr lang="en-US" sz="1000" u="none" strike="noStrike">
                          <a:effectLst/>
                        </a:rPr>
                        <a:t>2013-2015</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2013</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Ms. Sirivanh Khonthapane</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Vice Chair</a:t>
                      </a:r>
                      <a:br>
                        <a:rPr lang="en-US" sz="1000" u="none" strike="noStrike">
                          <a:effectLst/>
                        </a:rPr>
                      </a:b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Lao Women's Union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hlinkClick r:id="rId3"/>
                        </a:rPr>
                        <a:t>siriKTP@yahoo.com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194429327"/>
                  </a:ext>
                </a:extLst>
              </a:tr>
              <a:tr h="328664">
                <a:tc>
                  <a:txBody>
                    <a:bodyPr/>
                    <a:lstStyle/>
                    <a:p>
                      <a:pPr algn="ctr" fontAlgn="t"/>
                      <a:r>
                        <a:rPr lang="en-US" sz="1000" u="none" strike="noStrike">
                          <a:effectLst/>
                        </a:rPr>
                        <a:t>2013-2015</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2013</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3</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Ms. Lavanh Soutthisan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Vice Chair</a:t>
                      </a:r>
                      <a:br>
                        <a:rPr lang="en-US" sz="1000" u="none" strike="noStrike">
                          <a:effectLst/>
                        </a:rPr>
                      </a:b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Exuctive Director</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Exuctive Director</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Lao Women's Union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hlinkClick r:id="rId4"/>
                        </a:rPr>
                        <a:t>lavan.southisan@gmail.com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1982596049"/>
                  </a:ext>
                </a:extLst>
              </a:tr>
              <a:tr h="315889">
                <a:tc>
                  <a:txBody>
                    <a:bodyPr/>
                    <a:lstStyle/>
                    <a:p>
                      <a:pPr algn="ctr" fontAlgn="t"/>
                      <a:r>
                        <a:rPr lang="en-US" sz="1000" u="none" strike="noStrike">
                          <a:effectLst/>
                        </a:rPr>
                        <a:t>2016-2018</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2016</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ctr"/>
                      <a:r>
                        <a:rPr lang="en-US" sz="1000" u="none" strike="noStrike" dirty="0">
                          <a:effectLst/>
                        </a:rPr>
                        <a:t>Dr. </a:t>
                      </a:r>
                      <a:r>
                        <a:rPr lang="en-US" sz="1000" u="none" strike="noStrike" dirty="0" err="1">
                          <a:effectLst/>
                        </a:rPr>
                        <a:t>Chanhsy</a:t>
                      </a:r>
                      <a:r>
                        <a:rPr lang="en-US" sz="1000" u="none" strike="noStrike" dirty="0">
                          <a:effectLst/>
                        </a:rPr>
                        <a:t> </a:t>
                      </a:r>
                      <a:r>
                        <a:rPr lang="en-US" sz="1000" u="none" strike="noStrike" dirty="0" err="1">
                          <a:effectLst/>
                        </a:rPr>
                        <a:t>Phimphachanh</a:t>
                      </a:r>
                      <a:endParaRPr lang="en-US" sz="1000" b="0" i="0" u="none" strike="noStrike" dirty="0">
                        <a:solidFill>
                          <a:srgbClr val="000000"/>
                        </a:solidFill>
                        <a:effectLst/>
                        <a:latin typeface="Arial" panose="020B0604020202020204" pitchFamily="34" charset="0"/>
                      </a:endParaRPr>
                    </a:p>
                  </a:txBody>
                  <a:tcPr marL="6006" marR="6006" marT="6006" marB="0" anchor="ctr"/>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President</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Ministry of Public Health</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ctr"/>
                      <a:r>
                        <a:rPr lang="en-US" sz="1000" u="sng" strike="noStrike">
                          <a:effectLst/>
                          <a:hlinkClick r:id="rId2"/>
                        </a:rPr>
                        <a:t>gfachas.chansy@gmail.com</a:t>
                      </a:r>
                      <a:endParaRPr lang="en-US" sz="1000" b="0" i="0" u="sng" strike="noStrike">
                        <a:solidFill>
                          <a:srgbClr val="0000FF"/>
                        </a:solidFill>
                        <a:effectLst/>
                        <a:latin typeface="Arial" panose="020B0604020202020204" pitchFamily="34" charset="0"/>
                      </a:endParaRPr>
                    </a:p>
                  </a:txBody>
                  <a:tcPr marL="6006" marR="6006" marT="6006" marB="0" anchor="ctr"/>
                </a:tc>
                <a:extLst>
                  <a:ext uri="{0D108BD9-81ED-4DB2-BD59-A6C34878D82A}">
                    <a16:rowId xmlns="" xmlns:a16="http://schemas.microsoft.com/office/drawing/2014/main" val="3101760851"/>
                  </a:ext>
                </a:extLst>
              </a:tr>
              <a:tr h="328664">
                <a:tc>
                  <a:txBody>
                    <a:bodyPr/>
                    <a:lstStyle/>
                    <a:p>
                      <a:pPr algn="ctr" fontAlgn="t"/>
                      <a:r>
                        <a:rPr lang="en-US" sz="1000" u="none" strike="noStrike">
                          <a:effectLst/>
                        </a:rPr>
                        <a:t>2016-2018</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2016</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Ms. Sirivanh Khonthapane</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Vice Chair</a:t>
                      </a:r>
                      <a:br>
                        <a:rPr lang="en-US" sz="1000" u="none" strike="noStrike">
                          <a:effectLst/>
                        </a:rPr>
                      </a:b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Lao Women's Union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hlinkClick r:id="rId3"/>
                        </a:rPr>
                        <a:t>siriKTP@yahoo.com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4261478720"/>
                  </a:ext>
                </a:extLst>
              </a:tr>
              <a:tr h="328664">
                <a:tc>
                  <a:txBody>
                    <a:bodyPr/>
                    <a:lstStyle/>
                    <a:p>
                      <a:pPr algn="ctr" fontAlgn="t"/>
                      <a:r>
                        <a:rPr lang="en-US" sz="1000" u="none" strike="noStrike">
                          <a:effectLst/>
                        </a:rPr>
                        <a:t>2016-2018</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2016</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3</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Ms. Lavanh Soutthisan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Vice Chair</a:t>
                      </a:r>
                      <a:br>
                        <a:rPr lang="en-US" sz="1000" u="none" strike="noStrike">
                          <a:effectLst/>
                        </a:rPr>
                      </a:b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Exuctive Director</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Exuctive Director</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Lao Women's Union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hlinkClick r:id="rId4"/>
                        </a:rPr>
                        <a:t>lavan.southisan@gmail.com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4162326286"/>
                  </a:ext>
                </a:extLst>
              </a:tr>
              <a:tr h="328664">
                <a:tc>
                  <a:txBody>
                    <a:bodyPr/>
                    <a:lstStyle/>
                    <a:p>
                      <a:pPr algn="ctr" fontAlgn="t"/>
                      <a:r>
                        <a:rPr lang="en-US" sz="1000" u="none" strike="noStrike">
                          <a:effectLst/>
                        </a:rPr>
                        <a:t>2016-2018</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2016</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Dr. Konesanouk Singphuangphet</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ctr" fontAlgn="t"/>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t"/>
                      <a:r>
                        <a:rPr lang="en-US" sz="1000" u="none" strike="noStrike">
                          <a:effectLst/>
                        </a:rPr>
                        <a:t>The inspection committee</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Health Education Division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Mother and Child Health Centre</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Medicine</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rPr>
                        <a:t>konesanouk@yahoo.com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2709528775"/>
                  </a:ext>
                </a:extLst>
              </a:tr>
              <a:tr h="313097">
                <a:tc>
                  <a:txBody>
                    <a:bodyPr/>
                    <a:lstStyle/>
                    <a:p>
                      <a:pPr algn="ctr" fontAlgn="t"/>
                      <a:r>
                        <a:rPr lang="en-US" sz="1000" u="none" strike="noStrike">
                          <a:effectLst/>
                        </a:rPr>
                        <a:t>2016-2018</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2016</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Mr. Vanlakone Duangdala</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Youth Rep</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t"/>
                      <a:r>
                        <a:rPr lang="en-US" sz="1000" u="none" strike="noStrike">
                          <a:effectLst/>
                        </a:rPr>
                        <a:t>Valunteer</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Student from NOEL</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Faculty of social sciences</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hlinkClick r:id="rId5"/>
                        </a:rPr>
                        <a:t>vanhlakone.laopfha@gmail.com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3888041921"/>
                  </a:ext>
                </a:extLst>
              </a:tr>
              <a:tr h="328664">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ctr"/>
                      <a:r>
                        <a:rPr lang="en-US" sz="1000" u="none" strike="noStrike">
                          <a:effectLst/>
                        </a:rPr>
                        <a:t>Dr. Chanhsy Phimphachanh</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President</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Former Head of CHAS, MOH</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Midwife, Medicine</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ctr"/>
                      <a:r>
                        <a:rPr lang="en-US" sz="1000" u="sng" strike="noStrike">
                          <a:effectLst/>
                          <a:hlinkClick r:id="rId2"/>
                        </a:rPr>
                        <a:t>gfachas.chansy@gmail.com</a:t>
                      </a:r>
                      <a:endParaRPr lang="en-US" sz="1000" b="0" i="0" u="sng" strike="noStrike">
                        <a:solidFill>
                          <a:srgbClr val="0000FF"/>
                        </a:solidFill>
                        <a:effectLst/>
                        <a:latin typeface="Arial" panose="020B0604020202020204" pitchFamily="34" charset="0"/>
                      </a:endParaRPr>
                    </a:p>
                  </a:txBody>
                  <a:tcPr marL="6006" marR="6006" marT="6006" marB="0" anchor="ctr"/>
                </a:tc>
                <a:extLst>
                  <a:ext uri="{0D108BD9-81ED-4DB2-BD59-A6C34878D82A}">
                    <a16:rowId xmlns="" xmlns:a16="http://schemas.microsoft.com/office/drawing/2014/main" val="4108251766"/>
                  </a:ext>
                </a:extLst>
              </a:tr>
              <a:tr h="328664">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Mrs. Chansamone Sisoulath</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Vice Chair</a:t>
                      </a:r>
                      <a:br>
                        <a:rPr lang="en-US" sz="1000" u="none" strike="noStrike">
                          <a:effectLst/>
                        </a:rPr>
                      </a:b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Ministry of Public Works</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Midwife, Medicine</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hlinkClick r:id="rId6"/>
                        </a:rPr>
                        <a:t>lsisoulath@gmail.com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650551042"/>
                  </a:ext>
                </a:extLst>
              </a:tr>
              <a:tr h="406506">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3</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Dr. Konesanouk Singphuangphet</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Vice Chair</a:t>
                      </a:r>
                      <a:br>
                        <a:rPr lang="en-US" sz="1000" u="none" strike="noStrike">
                          <a:effectLst/>
                        </a:rPr>
                      </a:b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Health Education Division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Mother and Child Health Centre</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Medicine</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rPr>
                        <a:t>konesanouk@yahoo.com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2303217198"/>
                  </a:ext>
                </a:extLst>
              </a:tr>
              <a:tr h="315889">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dirty="0" err="1">
                          <a:effectLst/>
                        </a:rPr>
                        <a:t>Ms</a:t>
                      </a:r>
                      <a:r>
                        <a:rPr lang="en-US" sz="1000" u="none" strike="noStrike" dirty="0">
                          <a:effectLst/>
                        </a:rPr>
                        <a:t> </a:t>
                      </a:r>
                      <a:r>
                        <a:rPr lang="en-US" sz="1000" u="none" strike="noStrike" dirty="0" err="1">
                          <a:effectLst/>
                        </a:rPr>
                        <a:t>Siamphone</a:t>
                      </a:r>
                      <a:r>
                        <a:rPr lang="en-US" sz="1000" u="none" strike="noStrike" dirty="0">
                          <a:effectLst/>
                        </a:rPr>
                        <a:t> </a:t>
                      </a:r>
                      <a:r>
                        <a:rPr lang="en-US" sz="1000" u="none" strike="noStrike" dirty="0" err="1" smtClean="0">
                          <a:effectLst/>
                        </a:rPr>
                        <a:t>Sirattanakoul</a:t>
                      </a:r>
                      <a:endParaRPr lang="en-US" sz="1000" b="0" i="0" u="none" strike="noStrike" dirty="0">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Board Committee</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Lao Women's Union</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Master's degree of applied art in rusia</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a:effectLst/>
                          <a:hlinkClick r:id="rId7"/>
                        </a:rPr>
                        <a:t>siamphone_vyc@yahoo.com</a:t>
                      </a:r>
                      <a:endParaRPr lang="en-US" sz="1000" b="0" i="0" u="sng" strike="noStrike">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380145225"/>
                  </a:ext>
                </a:extLst>
              </a:tr>
              <a:tr h="313097">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ctr" fontAlgn="t"/>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dirty="0">
                          <a:effectLst/>
                        </a:rPr>
                        <a:t>Mr. </a:t>
                      </a:r>
                      <a:r>
                        <a:rPr lang="en-US" sz="1000" u="none" strike="noStrike" dirty="0" err="1" smtClean="0">
                          <a:effectLst/>
                        </a:rPr>
                        <a:t>Vanhlakone</a:t>
                      </a:r>
                      <a:r>
                        <a:rPr lang="en-US" sz="1000" u="none" strike="noStrike" dirty="0" smtClean="0">
                          <a:effectLst/>
                        </a:rPr>
                        <a:t> </a:t>
                      </a:r>
                      <a:r>
                        <a:rPr lang="en-US" sz="1000" u="none" strike="noStrike" dirty="0" err="1">
                          <a:effectLst/>
                        </a:rPr>
                        <a:t>Duangdala</a:t>
                      </a:r>
                      <a:endParaRPr lang="en-US" sz="1000" b="0" i="0" u="none" strike="noStrike" dirty="0">
                        <a:solidFill>
                          <a:srgbClr val="000000"/>
                        </a:solidFill>
                        <a:effectLst/>
                        <a:latin typeface="Arial" panose="020B0604020202020204" pitchFamily="34" charset="0"/>
                      </a:endParaRPr>
                    </a:p>
                  </a:txBody>
                  <a:tcPr marL="6006" marR="6006" marT="6006" marB="0" anchor="b"/>
                </a:tc>
                <a:tc>
                  <a:txBody>
                    <a:bodyPr/>
                    <a:lstStyle/>
                    <a:p>
                      <a:pPr algn="ctr" fontAlgn="ctr"/>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006" marR="6006" marT="6006" marB="0" anchor="ctr"/>
                </a:tc>
                <a:tc>
                  <a:txBody>
                    <a:bodyPr/>
                    <a:lstStyle/>
                    <a:p>
                      <a:pPr algn="l" fontAlgn="t"/>
                      <a:r>
                        <a:rPr lang="en-US" sz="1000" u="none" strike="noStrike">
                          <a:effectLst/>
                        </a:rPr>
                        <a:t>Youth Rep</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t"/>
                      <a:r>
                        <a:rPr lang="en-US" sz="1000" u="none" strike="noStrike">
                          <a:effectLst/>
                        </a:rPr>
                        <a:t>Valunteer</a:t>
                      </a:r>
                      <a:endParaRPr lang="en-US" sz="1000" b="0" i="0" u="none" strike="noStrike">
                        <a:solidFill>
                          <a:srgbClr val="000000"/>
                        </a:solidFill>
                        <a:effectLst/>
                        <a:latin typeface="Arial" panose="020B0604020202020204" pitchFamily="34" charset="0"/>
                      </a:endParaRPr>
                    </a:p>
                  </a:txBody>
                  <a:tcPr marL="6006" marR="6006" marT="6006" marB="0"/>
                </a:tc>
                <a:tc>
                  <a:txBody>
                    <a:bodyPr/>
                    <a:lstStyle/>
                    <a:p>
                      <a:pPr algn="l" fontAlgn="b"/>
                      <a:r>
                        <a:rPr lang="en-US" sz="1000" u="none" strike="noStrike">
                          <a:effectLst/>
                        </a:rPr>
                        <a:t>Student from NOEL</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none" strike="noStrike">
                          <a:effectLst/>
                        </a:rPr>
                        <a:t>Faculty of social sciences</a:t>
                      </a:r>
                      <a:endParaRPr lang="en-US" sz="1000" b="0" i="0" u="none" strike="noStrike">
                        <a:solidFill>
                          <a:srgbClr val="000000"/>
                        </a:solidFill>
                        <a:effectLst/>
                        <a:latin typeface="Arial" panose="020B0604020202020204" pitchFamily="34" charset="0"/>
                      </a:endParaRPr>
                    </a:p>
                  </a:txBody>
                  <a:tcPr marL="6006" marR="6006" marT="6006" marB="0" anchor="b"/>
                </a:tc>
                <a:tc>
                  <a:txBody>
                    <a:bodyPr/>
                    <a:lstStyle/>
                    <a:p>
                      <a:pPr algn="l" fontAlgn="b"/>
                      <a:r>
                        <a:rPr lang="en-US" sz="1000" u="sng" strike="noStrike" dirty="0">
                          <a:effectLst/>
                          <a:hlinkClick r:id="rId5"/>
                        </a:rPr>
                        <a:t>vanhlakone.laopfha@gmail.com</a:t>
                      </a:r>
                      <a:endParaRPr lang="en-US" sz="1000" b="0" i="0" u="sng" strike="noStrike" dirty="0">
                        <a:solidFill>
                          <a:srgbClr val="0000FF"/>
                        </a:solidFill>
                        <a:effectLst/>
                        <a:latin typeface="Arial" panose="020B0604020202020204" pitchFamily="34" charset="0"/>
                      </a:endParaRPr>
                    </a:p>
                  </a:txBody>
                  <a:tcPr marL="6006" marR="6006" marT="6006" marB="0" anchor="b"/>
                </a:tc>
                <a:extLst>
                  <a:ext uri="{0D108BD9-81ED-4DB2-BD59-A6C34878D82A}">
                    <a16:rowId xmlns="" xmlns:a16="http://schemas.microsoft.com/office/drawing/2014/main" val="3269263546"/>
                  </a:ext>
                </a:extLst>
              </a:tr>
            </a:tbl>
          </a:graphicData>
        </a:graphic>
      </p:graphicFrame>
      <p:sp>
        <p:nvSpPr>
          <p:cNvPr id="4" name="Slide Number Placeholder 3">
            <a:extLst>
              <a:ext uri="{FF2B5EF4-FFF2-40B4-BE49-F238E27FC236}">
                <a16:creationId xmlns="" xmlns:a16="http://schemas.microsoft.com/office/drawing/2014/main" id="{B3BD0CB3-1735-A921-25A1-2FBC18540B0F}"/>
              </a:ext>
            </a:extLst>
          </p:cNvPr>
          <p:cNvSpPr>
            <a:spLocks noGrp="1"/>
          </p:cNvSpPr>
          <p:nvPr>
            <p:ph type="sldNum" sz="quarter" idx="12"/>
          </p:nvPr>
        </p:nvSpPr>
        <p:spPr/>
        <p:txBody>
          <a:bodyPr/>
          <a:lstStyle/>
          <a:p>
            <a:fld id="{3A98EE3D-8CD1-4C3F-BD1C-C98C9596463C}" type="slidenum">
              <a:rPr lang="en-US" smtClean="0"/>
              <a:t>26</a:t>
            </a:fld>
            <a:endParaRPr lang="en-US" dirty="0"/>
          </a:p>
        </p:txBody>
      </p:sp>
    </p:spTree>
    <p:extLst>
      <p:ext uri="{BB962C8B-B14F-4D97-AF65-F5344CB8AC3E}">
        <p14:creationId xmlns:p14="http://schemas.microsoft.com/office/powerpoint/2010/main" val="2500700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211E476-69DD-713F-EB16-1F9880F5FDED}"/>
              </a:ext>
            </a:extLst>
          </p:cNvPr>
          <p:cNvSpPr>
            <a:spLocks noGrp="1"/>
          </p:cNvSpPr>
          <p:nvPr>
            <p:ph type="title"/>
          </p:nvPr>
        </p:nvSpPr>
        <p:spPr>
          <a:xfrm>
            <a:off x="581192" y="702156"/>
            <a:ext cx="11029616" cy="463915"/>
          </a:xfrm>
        </p:spPr>
        <p:txBody>
          <a:bodyPr>
            <a:normAutofit fontScale="90000"/>
          </a:bodyPr>
          <a:lstStyle/>
          <a:p>
            <a:r>
              <a:rPr lang="lo-LA" dirty="0">
                <a:latin typeface="Phetsarath OT" panose="02000500000000000001" pitchFamily="2" charset="2"/>
                <a:ea typeface="Phetsarath OT" panose="02000500000000000001" pitchFamily="2" charset="2"/>
                <a:cs typeface="Phetsarath OT" panose="02000500000000000001" pitchFamily="2" charset="2"/>
              </a:rPr>
              <a:t>ເອກະສານຊ້ອນທ້າຍ 2 ກອງເລຂາ ແລະ ຄະນະກວດກາ</a:t>
            </a:r>
            <a:endParaRPr lang="en-US" dirty="0">
              <a:latin typeface="Phetsarath OT" panose="02000500000000000001" pitchFamily="2" charset="2"/>
              <a:ea typeface="Phetsarath OT" panose="02000500000000000001" pitchFamily="2" charset="2"/>
              <a:cs typeface="Phetsarath OT" panose="02000500000000000001" pitchFamily="2" charset="2"/>
            </a:endParaRPr>
          </a:p>
        </p:txBody>
      </p:sp>
      <p:graphicFrame>
        <p:nvGraphicFramePr>
          <p:cNvPr id="5" name="Content Placeholder 4">
            <a:extLst>
              <a:ext uri="{FF2B5EF4-FFF2-40B4-BE49-F238E27FC236}">
                <a16:creationId xmlns="" xmlns:a16="http://schemas.microsoft.com/office/drawing/2014/main" id="{F402B5D2-D617-3DEA-F8CF-0C2D72BF3D13}"/>
              </a:ext>
            </a:extLst>
          </p:cNvPr>
          <p:cNvGraphicFramePr>
            <a:graphicFrameLocks noGrp="1"/>
          </p:cNvGraphicFramePr>
          <p:nvPr>
            <p:ph idx="1"/>
            <p:extLst>
              <p:ext uri="{D42A27DB-BD31-4B8C-83A1-F6EECF244321}">
                <p14:modId xmlns:p14="http://schemas.microsoft.com/office/powerpoint/2010/main" val="4171603167"/>
              </p:ext>
            </p:extLst>
          </p:nvPr>
        </p:nvGraphicFramePr>
        <p:xfrm>
          <a:off x="581192" y="1166071"/>
          <a:ext cx="11029614" cy="5159228"/>
        </p:xfrm>
        <a:graphic>
          <a:graphicData uri="http://schemas.openxmlformats.org/drawingml/2006/table">
            <a:tbl>
              <a:tblPr>
                <a:tableStyleId>{5C22544A-7EE6-4342-B048-85BDC9FD1C3A}</a:tableStyleId>
              </a:tblPr>
              <a:tblGrid>
                <a:gridCol w="671811">
                  <a:extLst>
                    <a:ext uri="{9D8B030D-6E8A-4147-A177-3AD203B41FA5}">
                      <a16:colId xmlns="" xmlns:a16="http://schemas.microsoft.com/office/drawing/2014/main" val="174877368"/>
                    </a:ext>
                  </a:extLst>
                </a:gridCol>
                <a:gridCol w="566928">
                  <a:extLst>
                    <a:ext uri="{9D8B030D-6E8A-4147-A177-3AD203B41FA5}">
                      <a16:colId xmlns="" xmlns:a16="http://schemas.microsoft.com/office/drawing/2014/main" val="824937536"/>
                    </a:ext>
                  </a:extLst>
                </a:gridCol>
                <a:gridCol w="340158">
                  <a:extLst>
                    <a:ext uri="{9D8B030D-6E8A-4147-A177-3AD203B41FA5}">
                      <a16:colId xmlns="" xmlns:a16="http://schemas.microsoft.com/office/drawing/2014/main" val="3765772800"/>
                    </a:ext>
                  </a:extLst>
                </a:gridCol>
                <a:gridCol w="1474018">
                  <a:extLst>
                    <a:ext uri="{9D8B030D-6E8A-4147-A177-3AD203B41FA5}">
                      <a16:colId xmlns="" xmlns:a16="http://schemas.microsoft.com/office/drawing/2014/main" val="2166169538"/>
                    </a:ext>
                  </a:extLst>
                </a:gridCol>
                <a:gridCol w="408189">
                  <a:extLst>
                    <a:ext uri="{9D8B030D-6E8A-4147-A177-3AD203B41FA5}">
                      <a16:colId xmlns="" xmlns:a16="http://schemas.microsoft.com/office/drawing/2014/main" val="1911816129"/>
                    </a:ext>
                  </a:extLst>
                </a:gridCol>
                <a:gridCol w="1182047">
                  <a:extLst>
                    <a:ext uri="{9D8B030D-6E8A-4147-A177-3AD203B41FA5}">
                      <a16:colId xmlns="" xmlns:a16="http://schemas.microsoft.com/office/drawing/2014/main" val="1165580562"/>
                    </a:ext>
                  </a:extLst>
                </a:gridCol>
                <a:gridCol w="1281261">
                  <a:extLst>
                    <a:ext uri="{9D8B030D-6E8A-4147-A177-3AD203B41FA5}">
                      <a16:colId xmlns="" xmlns:a16="http://schemas.microsoft.com/office/drawing/2014/main" val="2321867501"/>
                    </a:ext>
                  </a:extLst>
                </a:gridCol>
                <a:gridCol w="1488191">
                  <a:extLst>
                    <a:ext uri="{9D8B030D-6E8A-4147-A177-3AD203B41FA5}">
                      <a16:colId xmlns="" xmlns:a16="http://schemas.microsoft.com/office/drawing/2014/main" val="3115875281"/>
                    </a:ext>
                  </a:extLst>
                </a:gridCol>
                <a:gridCol w="1825514">
                  <a:extLst>
                    <a:ext uri="{9D8B030D-6E8A-4147-A177-3AD203B41FA5}">
                      <a16:colId xmlns="" xmlns:a16="http://schemas.microsoft.com/office/drawing/2014/main" val="2785014342"/>
                    </a:ext>
                  </a:extLst>
                </a:gridCol>
                <a:gridCol w="1791497">
                  <a:extLst>
                    <a:ext uri="{9D8B030D-6E8A-4147-A177-3AD203B41FA5}">
                      <a16:colId xmlns="" xmlns:a16="http://schemas.microsoft.com/office/drawing/2014/main" val="4187022587"/>
                    </a:ext>
                  </a:extLst>
                </a:gridCol>
              </a:tblGrid>
              <a:tr h="935143">
                <a:tc>
                  <a:txBody>
                    <a:bodyPr/>
                    <a:lstStyle/>
                    <a:p>
                      <a:pPr algn="ctr" fontAlgn="t"/>
                      <a:r>
                        <a:rPr lang="en-US" sz="1000" u="none" strike="noStrike" dirty="0">
                          <a:effectLst/>
                        </a:rPr>
                        <a:t>Term (Year to Year)</a:t>
                      </a:r>
                      <a:endParaRPr lang="en-US" sz="1000" b="0" i="0" u="none" strike="noStrike" dirty="0">
                        <a:solidFill>
                          <a:srgbClr val="006100"/>
                        </a:solidFill>
                        <a:effectLst/>
                        <a:latin typeface="Calibri" panose="020F0502020204030204" pitchFamily="34" charset="0"/>
                      </a:endParaRPr>
                    </a:p>
                  </a:txBody>
                  <a:tcPr marL="6595" marR="6595" marT="6595" marB="0"/>
                </a:tc>
                <a:tc>
                  <a:txBody>
                    <a:bodyPr/>
                    <a:lstStyle/>
                    <a:p>
                      <a:pPr algn="ctr" fontAlgn="t"/>
                      <a:r>
                        <a:rPr lang="en-US" sz="1000" u="none" strike="noStrike">
                          <a:effectLst/>
                        </a:rPr>
                        <a:t>Year of Election</a:t>
                      </a:r>
                      <a:endParaRPr lang="en-US" sz="1000" b="0" i="0" u="none" strike="noStrike">
                        <a:solidFill>
                          <a:srgbClr val="006100"/>
                        </a:solidFill>
                        <a:effectLst/>
                        <a:latin typeface="Calibri" panose="020F0502020204030204" pitchFamily="34" charset="0"/>
                      </a:endParaRPr>
                    </a:p>
                  </a:txBody>
                  <a:tcPr marL="6595" marR="6595" marT="6595" marB="0"/>
                </a:tc>
                <a:tc>
                  <a:txBody>
                    <a:bodyPr/>
                    <a:lstStyle/>
                    <a:p>
                      <a:pPr algn="ctr" fontAlgn="t"/>
                      <a:r>
                        <a:rPr lang="en-US" sz="1000" u="none" strike="noStrike">
                          <a:effectLst/>
                        </a:rPr>
                        <a:t>No.</a:t>
                      </a:r>
                      <a:endParaRPr lang="en-US" sz="1000" b="0" i="0" u="none" strike="noStrike">
                        <a:solidFill>
                          <a:srgbClr val="006100"/>
                        </a:solidFill>
                        <a:effectLst/>
                        <a:latin typeface="Calibri" panose="020F0502020204030204" pitchFamily="34" charset="0"/>
                      </a:endParaRPr>
                    </a:p>
                  </a:txBody>
                  <a:tcPr marL="6595" marR="6595" marT="6595" marB="0"/>
                </a:tc>
                <a:tc>
                  <a:txBody>
                    <a:bodyPr/>
                    <a:lstStyle/>
                    <a:p>
                      <a:pPr algn="ctr" fontAlgn="t"/>
                      <a:r>
                        <a:rPr lang="en-US" sz="1000" u="none" strike="noStrike">
                          <a:effectLst/>
                        </a:rPr>
                        <a:t>Name</a:t>
                      </a:r>
                      <a:endParaRPr lang="en-US" sz="1000" b="0" i="0" u="none" strike="noStrike">
                        <a:solidFill>
                          <a:srgbClr val="006100"/>
                        </a:solidFill>
                        <a:effectLst/>
                        <a:latin typeface="Calibri" panose="020F0502020204030204" pitchFamily="34" charset="0"/>
                      </a:endParaRPr>
                    </a:p>
                  </a:txBody>
                  <a:tcPr marL="6595" marR="6595" marT="6595" marB="0"/>
                </a:tc>
                <a:tc>
                  <a:txBody>
                    <a:bodyPr/>
                    <a:lstStyle/>
                    <a:p>
                      <a:pPr algn="ctr" fontAlgn="t"/>
                      <a:r>
                        <a:rPr lang="en-US" sz="1000" u="none" strike="noStrike">
                          <a:effectLst/>
                        </a:rPr>
                        <a:t>Gender</a:t>
                      </a:r>
                      <a:endParaRPr lang="en-US" sz="1000" b="0" i="0" u="none" strike="noStrike">
                        <a:solidFill>
                          <a:srgbClr val="006100"/>
                        </a:solidFill>
                        <a:effectLst/>
                        <a:latin typeface="Calibri" panose="020F0502020204030204" pitchFamily="34" charset="0"/>
                      </a:endParaRPr>
                    </a:p>
                  </a:txBody>
                  <a:tcPr marL="6595" marR="6595" marT="6595" marB="0"/>
                </a:tc>
                <a:tc>
                  <a:txBody>
                    <a:bodyPr/>
                    <a:lstStyle/>
                    <a:p>
                      <a:pPr algn="l" fontAlgn="t"/>
                      <a:r>
                        <a:rPr lang="en-US" sz="1000" u="none" strike="noStrike">
                          <a:effectLst/>
                        </a:rPr>
                        <a:t>Position on Board  e.g.  President, Hon. Treasurer, Hon. Secretary, Youth Rep.,etc</a:t>
                      </a:r>
                      <a:endParaRPr lang="en-US" sz="1000" b="0" i="0" u="none" strike="noStrike">
                        <a:solidFill>
                          <a:srgbClr val="006100"/>
                        </a:solidFill>
                        <a:effectLst/>
                        <a:latin typeface="Calibri" panose="020F0502020204030204" pitchFamily="34" charset="0"/>
                      </a:endParaRPr>
                    </a:p>
                  </a:txBody>
                  <a:tcPr marL="6595" marR="6595" marT="6595" marB="0"/>
                </a:tc>
                <a:tc>
                  <a:txBody>
                    <a:bodyPr/>
                    <a:lstStyle/>
                    <a:p>
                      <a:pPr algn="ctr" fontAlgn="t"/>
                      <a:r>
                        <a:rPr lang="en-US" sz="1000" u="none" strike="noStrike">
                          <a:effectLst/>
                        </a:rPr>
                        <a:t>Tenure of Office*</a:t>
                      </a:r>
                      <a:endParaRPr lang="en-US" sz="1000" b="0" i="0" u="none" strike="noStrike">
                        <a:solidFill>
                          <a:srgbClr val="006100"/>
                        </a:solidFill>
                        <a:effectLst/>
                        <a:latin typeface="Calibri" panose="020F0502020204030204" pitchFamily="34" charset="0"/>
                      </a:endParaRPr>
                    </a:p>
                  </a:txBody>
                  <a:tcPr marL="6595" marR="6595" marT="6595" marB="0"/>
                </a:tc>
                <a:tc>
                  <a:txBody>
                    <a:bodyPr/>
                    <a:lstStyle/>
                    <a:p>
                      <a:pPr algn="ctr" fontAlgn="t"/>
                      <a:r>
                        <a:rPr lang="en-US" sz="1000" u="none" strike="noStrike">
                          <a:effectLst/>
                        </a:rPr>
                        <a:t>Profession/Occupation</a:t>
                      </a:r>
                      <a:endParaRPr lang="en-US" sz="1000" b="0" i="0" u="none" strike="noStrike">
                        <a:solidFill>
                          <a:srgbClr val="006100"/>
                        </a:solidFill>
                        <a:effectLst/>
                        <a:latin typeface="Calibri" panose="020F0502020204030204" pitchFamily="34" charset="0"/>
                      </a:endParaRPr>
                    </a:p>
                  </a:txBody>
                  <a:tcPr marL="6595" marR="6595" marT="6595" marB="0"/>
                </a:tc>
                <a:tc>
                  <a:txBody>
                    <a:bodyPr/>
                    <a:lstStyle/>
                    <a:p>
                      <a:pPr algn="ctr" fontAlgn="t"/>
                      <a:r>
                        <a:rPr lang="en-US" sz="1000" u="none" strike="noStrike">
                          <a:effectLst/>
                        </a:rPr>
                        <a:t>Areas of expertise/skills</a:t>
                      </a:r>
                      <a:endParaRPr lang="en-US" sz="1000" b="0" i="0" u="none" strike="noStrike">
                        <a:solidFill>
                          <a:srgbClr val="006100"/>
                        </a:solidFill>
                        <a:effectLst/>
                        <a:latin typeface="Calibri" panose="020F0502020204030204" pitchFamily="34" charset="0"/>
                      </a:endParaRPr>
                    </a:p>
                  </a:txBody>
                  <a:tcPr marL="6595" marR="6595" marT="6595" marB="0"/>
                </a:tc>
                <a:tc>
                  <a:txBody>
                    <a:bodyPr/>
                    <a:lstStyle/>
                    <a:p>
                      <a:pPr algn="ctr" fontAlgn="t"/>
                      <a:r>
                        <a:rPr lang="en-US" sz="1000" u="none" strike="noStrike">
                          <a:effectLst/>
                        </a:rPr>
                        <a:t>email contact</a:t>
                      </a:r>
                      <a:endParaRPr lang="en-US" sz="1000" b="0" i="0" u="none" strike="noStrike">
                        <a:solidFill>
                          <a:srgbClr val="006100"/>
                        </a:solidFill>
                        <a:effectLst/>
                        <a:latin typeface="Calibri" panose="020F0502020204030204" pitchFamily="34" charset="0"/>
                      </a:endParaRPr>
                    </a:p>
                  </a:txBody>
                  <a:tcPr marL="6595" marR="6595" marT="6595" marB="0"/>
                </a:tc>
                <a:extLst>
                  <a:ext uri="{0D108BD9-81ED-4DB2-BD59-A6C34878D82A}">
                    <a16:rowId xmlns="" xmlns:a16="http://schemas.microsoft.com/office/drawing/2014/main" val="3621379034"/>
                  </a:ext>
                </a:extLst>
              </a:tr>
              <a:tr h="261841">
                <a:tc>
                  <a:txBody>
                    <a:bodyPr/>
                    <a:lstStyle/>
                    <a:p>
                      <a:pPr algn="ctr" fontAlgn="t"/>
                      <a:r>
                        <a:rPr lang="en-US" sz="1000" u="none" strike="noStrike">
                          <a:effectLst/>
                        </a:rPr>
                        <a:t>2013-2015</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2013</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Dr Manisone Oudom</a:t>
                      </a:r>
                      <a:endParaRPr lang="en-US" sz="1000" b="0" i="0" u="none" strike="noStrike">
                        <a:solidFill>
                          <a:srgbClr val="000000"/>
                        </a:solidFill>
                        <a:effectLst/>
                        <a:latin typeface="Saysettha OT" panose="020B0504020207020204" pitchFamily="34" charset="-34"/>
                        <a:cs typeface="Saysettha OT" panose="020B0504020207020204" pitchFamily="34" charset="-34"/>
                      </a:endParaRPr>
                    </a:p>
                  </a:txBody>
                  <a:tcPr marL="6595" marR="6595" marT="6595" marB="0" anchor="b"/>
                </a:tc>
                <a:tc>
                  <a:txBody>
                    <a:bodyPr/>
                    <a:lstStyle/>
                    <a:p>
                      <a:pPr algn="ctr" fontAlgn="ctr"/>
                      <a:r>
                        <a:rPr lang="en-US" sz="1000" u="none" strike="noStrike">
                          <a:effectLst/>
                        </a:rPr>
                        <a:t>F</a:t>
                      </a:r>
                      <a:endParaRPr lang="en-US" sz="1000" b="0" i="0" u="none" strike="noStrike">
                        <a:solidFill>
                          <a:srgbClr val="000000"/>
                        </a:solidFill>
                        <a:effectLst/>
                        <a:latin typeface="Phetsarath OT" panose="02000500000000000001" pitchFamily="2" charset="2"/>
                      </a:endParaRPr>
                    </a:p>
                  </a:txBody>
                  <a:tcPr marL="6595" marR="6595" marT="6595" marB="0" anchor="ctr"/>
                </a:tc>
                <a:tc>
                  <a:txBody>
                    <a:bodyPr/>
                    <a:lstStyle/>
                    <a:p>
                      <a:pPr algn="l" fontAlgn="t"/>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 </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 </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 </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sng" strike="noStrike">
                          <a:effectLst/>
                        </a:rPr>
                        <a:t> </a:t>
                      </a:r>
                      <a:endParaRPr lang="en-US" sz="1000" b="0" i="0" u="sng" strike="noStrike">
                        <a:solidFill>
                          <a:srgbClr val="0000FF"/>
                        </a:solidFill>
                        <a:effectLst/>
                        <a:latin typeface="Calibri" panose="020F0502020204030204" pitchFamily="34" charset="0"/>
                      </a:endParaRPr>
                    </a:p>
                  </a:txBody>
                  <a:tcPr marL="6595" marR="6595" marT="6595" marB="0" anchor="b"/>
                </a:tc>
                <a:extLst>
                  <a:ext uri="{0D108BD9-81ED-4DB2-BD59-A6C34878D82A}">
                    <a16:rowId xmlns="" xmlns:a16="http://schemas.microsoft.com/office/drawing/2014/main" val="3159098080"/>
                  </a:ext>
                </a:extLst>
              </a:tr>
              <a:tr h="261841">
                <a:tc>
                  <a:txBody>
                    <a:bodyPr/>
                    <a:lstStyle/>
                    <a:p>
                      <a:pPr algn="ctr" fontAlgn="t"/>
                      <a:r>
                        <a:rPr lang="en-US" sz="1000" u="none" strike="noStrike">
                          <a:effectLst/>
                        </a:rPr>
                        <a:t>2016-2018</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2016</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Dr. lathiphone oula</a:t>
                      </a:r>
                      <a:endParaRPr lang="en-US" sz="1000" b="0" i="0" u="none" strike="noStrike">
                        <a:solidFill>
                          <a:srgbClr val="000000"/>
                        </a:solidFill>
                        <a:effectLst/>
                        <a:latin typeface="Saysettha OT" panose="020B0504020207020204" pitchFamily="34" charset="-34"/>
                        <a:cs typeface="Saysettha OT" panose="020B0504020207020204" pitchFamily="34" charset="-34"/>
                      </a:endParaRPr>
                    </a:p>
                  </a:txBody>
                  <a:tcPr marL="6595" marR="6595" marT="6595" marB="0" anchor="b"/>
                </a:tc>
                <a:tc>
                  <a:txBody>
                    <a:bodyPr/>
                    <a:lstStyle/>
                    <a:p>
                      <a:pPr algn="ctr" fontAlgn="t"/>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Secretary</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Exuctive Director</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Exuctive Director</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Nutrition center</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sng" strike="noStrike">
                          <a:effectLst/>
                          <a:hlinkClick r:id="rId2"/>
                        </a:rPr>
                        <a:t>ratthiphone@yahoo.com</a:t>
                      </a:r>
                      <a:endParaRPr lang="en-US" sz="1000" b="0" i="0" u="sng" strike="noStrike">
                        <a:solidFill>
                          <a:srgbClr val="000000"/>
                        </a:solidFill>
                        <a:effectLst/>
                        <a:latin typeface="Calibri" panose="020F0502020204030204" pitchFamily="34" charset="0"/>
                      </a:endParaRPr>
                    </a:p>
                  </a:txBody>
                  <a:tcPr marL="6595" marR="6595" marT="6595" marB="0" anchor="b"/>
                </a:tc>
                <a:extLst>
                  <a:ext uri="{0D108BD9-81ED-4DB2-BD59-A6C34878D82A}">
                    <a16:rowId xmlns="" xmlns:a16="http://schemas.microsoft.com/office/drawing/2014/main" val="1318660123"/>
                  </a:ext>
                </a:extLst>
              </a:tr>
              <a:tr h="261841">
                <a:tc>
                  <a:txBody>
                    <a:bodyPr/>
                    <a:lstStyle/>
                    <a:p>
                      <a:pPr algn="ctr" fontAlgn="t"/>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Dr Douangchanh</a:t>
                      </a:r>
                      <a:endParaRPr lang="en-US" sz="1000" b="0" i="0" u="none" strike="noStrike">
                        <a:solidFill>
                          <a:srgbClr val="000000"/>
                        </a:solidFill>
                        <a:effectLst/>
                        <a:latin typeface="Saysettha OT" panose="020B0504020207020204" pitchFamily="34" charset="-34"/>
                        <a:cs typeface="Saysettha OT" panose="020B0504020207020204" pitchFamily="34" charset="-34"/>
                      </a:endParaRPr>
                    </a:p>
                  </a:txBody>
                  <a:tcPr marL="6595" marR="6595" marT="6595" marB="0" anchor="b"/>
                </a:tc>
                <a:tc>
                  <a:txBody>
                    <a:bodyPr/>
                    <a:lstStyle/>
                    <a:p>
                      <a:pPr algn="ctr" fontAlgn="t"/>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 </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 </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 </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sng" strike="noStrike">
                          <a:effectLst/>
                        </a:rPr>
                        <a:t> </a:t>
                      </a:r>
                      <a:endParaRPr lang="en-US" sz="1000" b="0" i="0" u="sng" strike="noStrike">
                        <a:solidFill>
                          <a:srgbClr val="000000"/>
                        </a:solidFill>
                        <a:effectLst/>
                        <a:latin typeface="Calibri" panose="020F0502020204030204" pitchFamily="34" charset="0"/>
                      </a:endParaRPr>
                    </a:p>
                  </a:txBody>
                  <a:tcPr marL="6595" marR="6595" marT="6595" marB="0" anchor="b"/>
                </a:tc>
                <a:extLst>
                  <a:ext uri="{0D108BD9-81ED-4DB2-BD59-A6C34878D82A}">
                    <a16:rowId xmlns="" xmlns:a16="http://schemas.microsoft.com/office/drawing/2014/main" val="2381734240"/>
                  </a:ext>
                </a:extLst>
              </a:tr>
              <a:tr h="317948">
                <a:tc>
                  <a:txBody>
                    <a:bodyPr/>
                    <a:lstStyle/>
                    <a:p>
                      <a:pPr algn="ctr" fontAlgn="t"/>
                      <a:r>
                        <a:rPr lang="en-US" sz="1000" u="none" strike="noStrike">
                          <a:effectLst/>
                        </a:rPr>
                        <a:t>2016-2018</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2016</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Dr. Konesanouk Singphuangphet</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ctr" fontAlgn="t"/>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The inspection committee</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Health Education Division</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Mother and Child Health Centre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Medicine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sng" strike="noStrike">
                          <a:effectLst/>
                        </a:rPr>
                        <a:t>konesanouk@yahoo.com</a:t>
                      </a:r>
                      <a:endParaRPr lang="en-US" sz="1000" b="0" i="0" u="sng" strike="noStrike">
                        <a:solidFill>
                          <a:srgbClr val="0000FF"/>
                        </a:solidFill>
                        <a:effectLst/>
                        <a:latin typeface="Arial" panose="020B0604020202020204" pitchFamily="34" charset="0"/>
                      </a:endParaRPr>
                    </a:p>
                  </a:txBody>
                  <a:tcPr marL="6595" marR="6595" marT="6595" marB="0" anchor="b"/>
                </a:tc>
                <a:extLst>
                  <a:ext uri="{0D108BD9-81ED-4DB2-BD59-A6C34878D82A}">
                    <a16:rowId xmlns="" xmlns:a16="http://schemas.microsoft.com/office/drawing/2014/main" val="3051407771"/>
                  </a:ext>
                </a:extLst>
              </a:tr>
              <a:tr h="317948">
                <a:tc>
                  <a:txBody>
                    <a:bodyPr/>
                    <a:lstStyle/>
                    <a:p>
                      <a:pPr algn="ctr" fontAlgn="t"/>
                      <a:r>
                        <a:rPr lang="en-US" sz="1000" u="none" strike="noStrike">
                          <a:effectLst/>
                        </a:rPr>
                        <a:t>2016-2018</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2016</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Dr. Duangchanh Sihalathavong</a:t>
                      </a:r>
                      <a:endParaRPr lang="en-US" sz="1000" b="0" i="0" u="none" strike="noStrike">
                        <a:solidFill>
                          <a:srgbClr val="000000"/>
                        </a:solidFill>
                        <a:effectLst/>
                        <a:latin typeface="Saysettha OT" panose="020B0504020207020204" pitchFamily="34" charset="-34"/>
                        <a:cs typeface="Saysettha OT" panose="020B0504020207020204" pitchFamily="34" charset="-34"/>
                      </a:endParaRPr>
                    </a:p>
                  </a:txBody>
                  <a:tcPr marL="6595" marR="6595" marT="6595" marB="0" anchor="b"/>
                </a:tc>
                <a:tc>
                  <a:txBody>
                    <a:bodyPr/>
                    <a:lstStyle/>
                    <a:p>
                      <a:pPr algn="ctr" fontAlgn="t"/>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The inspection committee</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Valunteer</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Student from NOEL</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 </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sng" strike="noStrike">
                          <a:effectLst/>
                        </a:rPr>
                        <a:t> </a:t>
                      </a:r>
                      <a:endParaRPr lang="en-US" sz="1000" b="0" i="0" u="sng" strike="noStrike">
                        <a:solidFill>
                          <a:srgbClr val="000000"/>
                        </a:solidFill>
                        <a:effectLst/>
                        <a:latin typeface="Calibri" panose="020F0502020204030204" pitchFamily="34" charset="0"/>
                      </a:endParaRPr>
                    </a:p>
                  </a:txBody>
                  <a:tcPr marL="6595" marR="6595" marT="6595" marB="0" anchor="b"/>
                </a:tc>
                <a:extLst>
                  <a:ext uri="{0D108BD9-81ED-4DB2-BD59-A6C34878D82A}">
                    <a16:rowId xmlns="" xmlns:a16="http://schemas.microsoft.com/office/drawing/2014/main" val="983762761"/>
                  </a:ext>
                </a:extLst>
              </a:tr>
              <a:tr h="317948">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ctr"/>
                      <a:r>
                        <a:rPr lang="en-US" sz="1000" u="none" strike="noStrike">
                          <a:effectLst/>
                        </a:rPr>
                        <a:t>Dr. Chanhsy Phimphachanh</a:t>
                      </a:r>
                      <a:endParaRPr lang="en-US" sz="1000" b="0" i="0" u="none" strike="noStrike">
                        <a:solidFill>
                          <a:srgbClr val="000000"/>
                        </a:solidFill>
                        <a:effectLst/>
                        <a:latin typeface="Arial" panose="020B0604020202020204" pitchFamily="34" charset="0"/>
                      </a:endParaRPr>
                    </a:p>
                  </a:txBody>
                  <a:tcPr marL="6595" marR="6595" marT="6595" marB="0" anchor="ctr"/>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595" marR="6595" marT="6595" marB="0" anchor="ctr"/>
                </a:tc>
                <a:tc>
                  <a:txBody>
                    <a:bodyPr/>
                    <a:lstStyle/>
                    <a:p>
                      <a:pPr algn="l" fontAlgn="t"/>
                      <a:r>
                        <a:rPr lang="en-US" sz="1000" u="none" strike="noStrike">
                          <a:effectLst/>
                        </a:rPr>
                        <a:t>President</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Former Head of CHAS, MOH</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Midwife, Medicine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ctr"/>
                      <a:r>
                        <a:rPr lang="en-US" sz="1000" u="sng" strike="noStrike">
                          <a:effectLst/>
                          <a:hlinkClick r:id="rId3"/>
                        </a:rPr>
                        <a:t>gfachas.chansy@gmail.com</a:t>
                      </a:r>
                      <a:endParaRPr lang="en-US" sz="1000" b="0" i="0" u="sng" strike="noStrike">
                        <a:solidFill>
                          <a:srgbClr val="0000FF"/>
                        </a:solidFill>
                        <a:effectLst/>
                        <a:latin typeface="Arial" panose="020B0604020202020204" pitchFamily="34" charset="0"/>
                      </a:endParaRPr>
                    </a:p>
                  </a:txBody>
                  <a:tcPr marL="6595" marR="6595" marT="6595" marB="0" anchor="ctr"/>
                </a:tc>
                <a:extLst>
                  <a:ext uri="{0D108BD9-81ED-4DB2-BD59-A6C34878D82A}">
                    <a16:rowId xmlns="" xmlns:a16="http://schemas.microsoft.com/office/drawing/2014/main" val="4098861362"/>
                  </a:ext>
                </a:extLst>
              </a:tr>
              <a:tr h="317948">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Mrs. Chansamone Sisoulath</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595" marR="6595" marT="6595" marB="0" anchor="ctr"/>
                </a:tc>
                <a:tc>
                  <a:txBody>
                    <a:bodyPr/>
                    <a:lstStyle/>
                    <a:p>
                      <a:pPr algn="l" fontAlgn="t"/>
                      <a:r>
                        <a:rPr lang="en-US" sz="1000" u="none" strike="noStrike">
                          <a:effectLst/>
                        </a:rPr>
                        <a:t>Vice Chair</a:t>
                      </a:r>
                      <a:br>
                        <a:rPr lang="en-US" sz="1000" u="none" strike="noStrike">
                          <a:effectLst/>
                        </a:rPr>
                      </a:b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Ministry of Public Works</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Midwife, Medicine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sng" strike="noStrike">
                          <a:effectLst/>
                          <a:hlinkClick r:id="rId4"/>
                        </a:rPr>
                        <a:t>lsisoulath@gmail.com</a:t>
                      </a:r>
                      <a:endParaRPr lang="en-US" sz="1000" b="0" i="0" u="sng" strike="noStrike">
                        <a:solidFill>
                          <a:srgbClr val="0000FF"/>
                        </a:solidFill>
                        <a:effectLst/>
                        <a:latin typeface="Arial" panose="020B0604020202020204" pitchFamily="34" charset="0"/>
                      </a:endParaRPr>
                    </a:p>
                  </a:txBody>
                  <a:tcPr marL="6595" marR="6595" marT="6595" marB="0" anchor="b"/>
                </a:tc>
                <a:extLst>
                  <a:ext uri="{0D108BD9-81ED-4DB2-BD59-A6C34878D82A}">
                    <a16:rowId xmlns="" xmlns:a16="http://schemas.microsoft.com/office/drawing/2014/main" val="108982327"/>
                  </a:ext>
                </a:extLst>
              </a:tr>
              <a:tr h="439517">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3</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Dr. Konesanouk Singphuangphet</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ctr" fontAlgn="ctr"/>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595" marR="6595" marT="6595" marB="0" anchor="ctr"/>
                </a:tc>
                <a:tc>
                  <a:txBody>
                    <a:bodyPr/>
                    <a:lstStyle/>
                    <a:p>
                      <a:pPr algn="l" fontAlgn="t"/>
                      <a:r>
                        <a:rPr lang="en-US" sz="1000" u="none" strike="noStrike">
                          <a:effectLst/>
                        </a:rPr>
                        <a:t>Vice Chair</a:t>
                      </a:r>
                      <a:br>
                        <a:rPr lang="en-US" sz="1000" u="none" strike="noStrike">
                          <a:effectLst/>
                        </a:rPr>
                      </a:b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Health Education Division</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Mother and Child Health Centre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Medicine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sng" strike="noStrike">
                          <a:effectLst/>
                        </a:rPr>
                        <a:t>konesanouk@yahoo.com</a:t>
                      </a:r>
                      <a:endParaRPr lang="en-US" sz="1000" b="0" i="0" u="sng" strike="noStrike">
                        <a:solidFill>
                          <a:srgbClr val="0000FF"/>
                        </a:solidFill>
                        <a:effectLst/>
                        <a:latin typeface="Arial" panose="020B0604020202020204" pitchFamily="34" charset="0"/>
                      </a:endParaRPr>
                    </a:p>
                  </a:txBody>
                  <a:tcPr marL="6595" marR="6595" marT="6595" marB="0" anchor="b"/>
                </a:tc>
                <a:extLst>
                  <a:ext uri="{0D108BD9-81ED-4DB2-BD59-A6C34878D82A}">
                    <a16:rowId xmlns="" xmlns:a16="http://schemas.microsoft.com/office/drawing/2014/main" val="2188663233"/>
                  </a:ext>
                </a:extLst>
              </a:tr>
              <a:tr h="311892">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4</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Ms Siamphone Lattanakoul</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ctr" fontAlgn="ctr"/>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595" marR="6595" marT="6595" marB="0" anchor="ctr"/>
                </a:tc>
                <a:tc>
                  <a:txBody>
                    <a:bodyPr/>
                    <a:lstStyle/>
                    <a:p>
                      <a:pPr algn="l" fontAlgn="t"/>
                      <a:r>
                        <a:rPr lang="en-US" sz="1000" u="none" strike="noStrike">
                          <a:effectLst/>
                        </a:rPr>
                        <a:t>Board Committee</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Retired staff</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Lao Women's Union</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Master's degree of applied art in rusia</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sng" strike="noStrike">
                          <a:effectLst/>
                          <a:hlinkClick r:id="rId5"/>
                        </a:rPr>
                        <a:t>siamphone_vyc@yahoo.com</a:t>
                      </a:r>
                      <a:endParaRPr lang="en-US" sz="1000" b="0" i="0" u="sng" strike="noStrike">
                        <a:solidFill>
                          <a:srgbClr val="0000FF"/>
                        </a:solidFill>
                        <a:effectLst/>
                        <a:latin typeface="Arial" panose="020B0604020202020204" pitchFamily="34" charset="0"/>
                      </a:endParaRPr>
                    </a:p>
                  </a:txBody>
                  <a:tcPr marL="6595" marR="6595" marT="6595" marB="0" anchor="b"/>
                </a:tc>
                <a:extLst>
                  <a:ext uri="{0D108BD9-81ED-4DB2-BD59-A6C34878D82A}">
                    <a16:rowId xmlns="" xmlns:a16="http://schemas.microsoft.com/office/drawing/2014/main" val="4083266243"/>
                  </a:ext>
                </a:extLst>
              </a:tr>
              <a:tr h="177678">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5</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Mr. Vanlakone Duangdala</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ctr" fontAlgn="ctr"/>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595" marR="6595" marT="6595" marB="0" anchor="ctr"/>
                </a:tc>
                <a:tc>
                  <a:txBody>
                    <a:bodyPr/>
                    <a:lstStyle/>
                    <a:p>
                      <a:pPr algn="l" fontAlgn="t"/>
                      <a:r>
                        <a:rPr lang="en-US" sz="1000" u="none" strike="noStrike">
                          <a:effectLst/>
                        </a:rPr>
                        <a:t>Youth Rep</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Valunteer</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Student from NOEL</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Faculty of social sciences</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sng" strike="noStrike">
                          <a:effectLst/>
                          <a:hlinkClick r:id="rId6"/>
                        </a:rPr>
                        <a:t>vanhlakone.laopfha@gmail.com</a:t>
                      </a:r>
                      <a:endParaRPr lang="en-US" sz="1000" b="0" i="0" u="sng" strike="noStrike">
                        <a:solidFill>
                          <a:srgbClr val="0000FF"/>
                        </a:solidFill>
                        <a:effectLst/>
                        <a:latin typeface="Arial" panose="020B0604020202020204" pitchFamily="34" charset="0"/>
                      </a:endParaRPr>
                    </a:p>
                  </a:txBody>
                  <a:tcPr marL="6595" marR="6595" marT="6595" marB="0" anchor="b"/>
                </a:tc>
                <a:extLst>
                  <a:ext uri="{0D108BD9-81ED-4DB2-BD59-A6C34878D82A}">
                    <a16:rowId xmlns="" xmlns:a16="http://schemas.microsoft.com/office/drawing/2014/main" val="663117159"/>
                  </a:ext>
                </a:extLst>
              </a:tr>
              <a:tr h="243137">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Dr. lathiphone oula</a:t>
                      </a:r>
                      <a:endParaRPr lang="en-US" sz="1000" b="0" i="0" u="none" strike="noStrike">
                        <a:solidFill>
                          <a:srgbClr val="000000"/>
                        </a:solidFill>
                        <a:effectLst/>
                        <a:latin typeface="Saysettha OT" panose="020B0504020207020204" pitchFamily="34" charset="-34"/>
                        <a:cs typeface="Saysettha OT" panose="020B0504020207020204" pitchFamily="34" charset="-34"/>
                      </a:endParaRPr>
                    </a:p>
                  </a:txBody>
                  <a:tcPr marL="6595" marR="6595" marT="6595" marB="0" anchor="b"/>
                </a:tc>
                <a:tc>
                  <a:txBody>
                    <a:bodyPr/>
                    <a:lstStyle/>
                    <a:p>
                      <a:pPr algn="ctr" fontAlgn="t"/>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Secretary</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Exuctive Director</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Exuctive Director</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Nutrition center</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sng" strike="noStrike">
                          <a:effectLst/>
                          <a:hlinkClick r:id="rId2"/>
                        </a:rPr>
                        <a:t>ratthiphone@yahoo.com</a:t>
                      </a:r>
                      <a:endParaRPr lang="en-US" sz="1000" b="0" i="0" u="sng" strike="noStrike">
                        <a:solidFill>
                          <a:srgbClr val="000000"/>
                        </a:solidFill>
                        <a:effectLst/>
                        <a:latin typeface="Calibri" panose="020F0502020204030204" pitchFamily="34" charset="0"/>
                      </a:endParaRPr>
                    </a:p>
                  </a:txBody>
                  <a:tcPr marL="6595" marR="6595" marT="6595" marB="0" anchor="b"/>
                </a:tc>
                <a:extLst>
                  <a:ext uri="{0D108BD9-81ED-4DB2-BD59-A6C34878D82A}">
                    <a16:rowId xmlns="" xmlns:a16="http://schemas.microsoft.com/office/drawing/2014/main" val="3083969649"/>
                  </a:ext>
                </a:extLst>
              </a:tr>
              <a:tr h="311892">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Dr. Duangchanh Sihalathavong</a:t>
                      </a:r>
                      <a:endParaRPr lang="en-US" sz="1000" b="0" i="0" u="none" strike="noStrike">
                        <a:solidFill>
                          <a:srgbClr val="000000"/>
                        </a:solidFill>
                        <a:effectLst/>
                        <a:latin typeface="Saysettha OT" panose="020B0504020207020204" pitchFamily="34" charset="-34"/>
                        <a:cs typeface="Saysettha OT" panose="020B0504020207020204" pitchFamily="34" charset="-34"/>
                      </a:endParaRPr>
                    </a:p>
                  </a:txBody>
                  <a:tcPr marL="6595" marR="6595" marT="6595" marB="0" anchor="b"/>
                </a:tc>
                <a:tc>
                  <a:txBody>
                    <a:bodyPr/>
                    <a:lstStyle/>
                    <a:p>
                      <a:pPr algn="ctr" fontAlgn="t"/>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Secretary</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Retired staff</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Retired staff</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Ministry of Public Health</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sng" strike="noStrike">
                          <a:effectLst/>
                          <a:hlinkClick r:id="rId7"/>
                        </a:rPr>
                        <a:t>dchanh_s2002@yahoo.com</a:t>
                      </a:r>
                      <a:endParaRPr lang="en-US" sz="1000" b="0" i="0" u="sng" strike="noStrike">
                        <a:solidFill>
                          <a:srgbClr val="0000FF"/>
                        </a:solidFill>
                        <a:effectLst/>
                        <a:latin typeface="Calibri" panose="020F0502020204030204" pitchFamily="34" charset="0"/>
                      </a:endParaRPr>
                    </a:p>
                  </a:txBody>
                  <a:tcPr marL="6595" marR="6595" marT="6595" marB="0" anchor="b"/>
                </a:tc>
                <a:extLst>
                  <a:ext uri="{0D108BD9-81ED-4DB2-BD59-A6C34878D82A}">
                    <a16:rowId xmlns="" xmlns:a16="http://schemas.microsoft.com/office/drawing/2014/main" val="805522331"/>
                  </a:ext>
                </a:extLst>
              </a:tr>
              <a:tr h="346003">
                <a:tc>
                  <a:txBody>
                    <a:bodyPr/>
                    <a:lstStyle/>
                    <a:p>
                      <a:pPr algn="ctr" fontAlgn="t"/>
                      <a:r>
                        <a:rPr lang="en-US" sz="1000" u="none" strike="noStrike">
                          <a:effectLst/>
                        </a:rPr>
                        <a:t>2019-2021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1</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dirty="0">
                          <a:effectLst/>
                        </a:rPr>
                        <a:t>Dr. </a:t>
                      </a:r>
                      <a:r>
                        <a:rPr lang="en-US" sz="1000" u="none" strike="noStrike" dirty="0" err="1">
                          <a:effectLst/>
                        </a:rPr>
                        <a:t>Sirisouk</a:t>
                      </a:r>
                      <a:r>
                        <a:rPr lang="en-US" sz="1000" u="none" strike="noStrike" dirty="0">
                          <a:effectLst/>
                        </a:rPr>
                        <a:t> </a:t>
                      </a:r>
                      <a:r>
                        <a:rPr lang="en-US" sz="1000" u="none" strike="noStrike" dirty="0" err="1">
                          <a:effectLst/>
                        </a:rPr>
                        <a:t>Souksavath</a:t>
                      </a:r>
                      <a:endParaRPr lang="en-US" sz="1000" b="0" i="0" u="none" strike="noStrike" dirty="0">
                        <a:solidFill>
                          <a:srgbClr val="000000"/>
                        </a:solidFill>
                        <a:effectLst/>
                        <a:latin typeface="Phetsarath OT" panose="02000500000000000001" pitchFamily="2" charset="2"/>
                      </a:endParaRPr>
                    </a:p>
                  </a:txBody>
                  <a:tcPr marL="6595" marR="6595" marT="6595" marB="0" anchor="b"/>
                </a:tc>
                <a:tc>
                  <a:txBody>
                    <a:bodyPr/>
                    <a:lstStyle/>
                    <a:p>
                      <a:pPr algn="ctr" fontAlgn="t"/>
                      <a:r>
                        <a:rPr lang="en-US" sz="1000" u="none" strike="noStrike">
                          <a:effectLst/>
                        </a:rPr>
                        <a:t>M</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The inspection committee</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 </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Mother and Child Health Centre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Medicine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sng" strike="noStrike">
                          <a:effectLst/>
                          <a:hlinkClick r:id="rId8"/>
                        </a:rPr>
                        <a:t>sirisoukssv@gmail.com</a:t>
                      </a:r>
                      <a:endParaRPr lang="en-US" sz="1000" b="0" i="0" u="sng" strike="noStrike">
                        <a:solidFill>
                          <a:srgbClr val="0000FF"/>
                        </a:solidFill>
                        <a:effectLst/>
                        <a:latin typeface="Phetsarath OT" panose="02000500000000000001" pitchFamily="2" charset="2"/>
                      </a:endParaRPr>
                    </a:p>
                  </a:txBody>
                  <a:tcPr marL="6595" marR="6595" marT="6595" marB="0" anchor="b"/>
                </a:tc>
                <a:extLst>
                  <a:ext uri="{0D108BD9-81ED-4DB2-BD59-A6C34878D82A}">
                    <a16:rowId xmlns="" xmlns:a16="http://schemas.microsoft.com/office/drawing/2014/main" val="2021012672"/>
                  </a:ext>
                </a:extLst>
              </a:tr>
              <a:tr h="336651">
                <a:tc>
                  <a:txBody>
                    <a:bodyPr/>
                    <a:lstStyle/>
                    <a:p>
                      <a:pPr algn="ctr" fontAlgn="t"/>
                      <a:r>
                        <a:rPr lang="en-US" sz="1000" u="none" strike="noStrike" dirty="0">
                          <a:effectLst/>
                        </a:rPr>
                        <a:t>2019-2021</a:t>
                      </a:r>
                      <a:endParaRPr lang="en-US" sz="1000" b="0" i="0" u="none" strike="noStrike" dirty="0">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2019</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ctr" fontAlgn="t"/>
                      <a:r>
                        <a:rPr lang="en-US" sz="1000" u="none" strike="noStrike">
                          <a:effectLst/>
                        </a:rPr>
                        <a:t>2</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dirty="0">
                          <a:effectLst/>
                        </a:rPr>
                        <a:t>Dr. </a:t>
                      </a:r>
                      <a:r>
                        <a:rPr lang="en-US" sz="1000" u="none" strike="noStrike" dirty="0" err="1" smtClean="0">
                          <a:effectLst/>
                        </a:rPr>
                        <a:t>Khamphiew</a:t>
                      </a:r>
                      <a:r>
                        <a:rPr lang="en-US" sz="1000" u="none" strike="noStrike" dirty="0" smtClean="0">
                          <a:effectLst/>
                        </a:rPr>
                        <a:t>  </a:t>
                      </a:r>
                      <a:r>
                        <a:rPr lang="en-US" sz="1000" u="none" strike="noStrike" dirty="0" err="1">
                          <a:effectLst/>
                        </a:rPr>
                        <a:t>Simanovong</a:t>
                      </a:r>
                      <a:r>
                        <a:rPr lang="en-US" sz="1000" u="none" strike="noStrike" dirty="0">
                          <a:effectLst/>
                        </a:rPr>
                        <a:t>   </a:t>
                      </a:r>
                      <a:endParaRPr lang="en-US" sz="1000" b="0" i="0" u="none" strike="noStrike" dirty="0">
                        <a:solidFill>
                          <a:srgbClr val="000000"/>
                        </a:solidFill>
                        <a:effectLst/>
                        <a:latin typeface="Phetsarath OT" panose="02000500000000000001" pitchFamily="2" charset="2"/>
                      </a:endParaRPr>
                    </a:p>
                  </a:txBody>
                  <a:tcPr marL="6595" marR="6595" marT="6595" marB="0" anchor="b"/>
                </a:tc>
                <a:tc>
                  <a:txBody>
                    <a:bodyPr/>
                    <a:lstStyle/>
                    <a:p>
                      <a:pPr algn="ctr" fontAlgn="t"/>
                      <a:r>
                        <a:rPr lang="en-US" sz="1000" u="none" strike="noStrike">
                          <a:effectLst/>
                        </a:rPr>
                        <a:t>F</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t"/>
                      <a:r>
                        <a:rPr lang="en-US" sz="1000" u="none" strike="noStrike">
                          <a:effectLst/>
                        </a:rPr>
                        <a:t>The inspection committee</a:t>
                      </a:r>
                      <a:endParaRPr lang="en-US" sz="1000" b="0" i="0" u="none" strike="noStrike">
                        <a:solidFill>
                          <a:srgbClr val="000000"/>
                        </a:solidFill>
                        <a:effectLst/>
                        <a:latin typeface="Arial" panose="020B0604020202020204" pitchFamily="34" charset="0"/>
                      </a:endParaRPr>
                    </a:p>
                  </a:txBody>
                  <a:tcPr marL="6595" marR="6595" marT="6595" marB="0"/>
                </a:tc>
                <a:tc>
                  <a:txBody>
                    <a:bodyPr/>
                    <a:lstStyle/>
                    <a:p>
                      <a:pPr algn="l" fontAlgn="b"/>
                      <a:r>
                        <a:rPr lang="en-US" sz="1000" u="none" strike="noStrike">
                          <a:effectLst/>
                        </a:rPr>
                        <a:t>Health Education Division</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none" strike="noStrike">
                          <a:effectLst/>
                        </a:rPr>
                        <a:t>Hotpital 150</a:t>
                      </a:r>
                      <a:endParaRPr lang="en-US" sz="1000" b="0" i="0" u="none" strike="noStrike">
                        <a:solidFill>
                          <a:srgbClr val="000000"/>
                        </a:solidFill>
                        <a:effectLst/>
                        <a:latin typeface="Phetsarath OT" panose="02000500000000000001" pitchFamily="2" charset="2"/>
                      </a:endParaRPr>
                    </a:p>
                  </a:txBody>
                  <a:tcPr marL="6595" marR="6595" marT="6595" marB="0" anchor="b"/>
                </a:tc>
                <a:tc>
                  <a:txBody>
                    <a:bodyPr/>
                    <a:lstStyle/>
                    <a:p>
                      <a:pPr algn="l" fontAlgn="b"/>
                      <a:r>
                        <a:rPr lang="en-US" sz="1000" u="none" strike="noStrike">
                          <a:effectLst/>
                        </a:rPr>
                        <a:t>Medicine</a:t>
                      </a:r>
                      <a:endParaRPr lang="en-US" sz="1000" b="0" i="0" u="none" strike="noStrike">
                        <a:solidFill>
                          <a:srgbClr val="000000"/>
                        </a:solidFill>
                        <a:effectLst/>
                        <a:latin typeface="Arial" panose="020B0604020202020204" pitchFamily="34" charset="0"/>
                      </a:endParaRPr>
                    </a:p>
                  </a:txBody>
                  <a:tcPr marL="6595" marR="6595" marT="6595" marB="0" anchor="b"/>
                </a:tc>
                <a:tc>
                  <a:txBody>
                    <a:bodyPr/>
                    <a:lstStyle/>
                    <a:p>
                      <a:pPr algn="l" fontAlgn="b"/>
                      <a:r>
                        <a:rPr lang="en-US" sz="1000" u="sng" strike="noStrike" dirty="0">
                          <a:effectLst/>
                        </a:rPr>
                        <a:t> </a:t>
                      </a:r>
                      <a:endParaRPr lang="en-US" sz="1000" b="0" i="0" u="sng" strike="noStrike" dirty="0">
                        <a:solidFill>
                          <a:srgbClr val="0000FF"/>
                        </a:solidFill>
                        <a:effectLst/>
                        <a:latin typeface="Calibri" panose="020F0502020204030204" pitchFamily="34" charset="0"/>
                      </a:endParaRPr>
                    </a:p>
                  </a:txBody>
                  <a:tcPr marL="6595" marR="6595" marT="6595" marB="0" anchor="b"/>
                </a:tc>
                <a:extLst>
                  <a:ext uri="{0D108BD9-81ED-4DB2-BD59-A6C34878D82A}">
                    <a16:rowId xmlns="" xmlns:a16="http://schemas.microsoft.com/office/drawing/2014/main" val="738469971"/>
                  </a:ext>
                </a:extLst>
              </a:tr>
            </a:tbl>
          </a:graphicData>
        </a:graphic>
      </p:graphicFrame>
      <p:sp>
        <p:nvSpPr>
          <p:cNvPr id="4" name="Slide Number Placeholder 3">
            <a:extLst>
              <a:ext uri="{FF2B5EF4-FFF2-40B4-BE49-F238E27FC236}">
                <a16:creationId xmlns="" xmlns:a16="http://schemas.microsoft.com/office/drawing/2014/main" id="{C10DD9C1-CAF9-45E3-8EAE-EF25AB563243}"/>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2240010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CE6C07-9C84-E2A2-CD1E-B15D7BE60E6B}"/>
              </a:ext>
            </a:extLst>
          </p:cNvPr>
          <p:cNvSpPr>
            <a:spLocks noGrp="1"/>
          </p:cNvSpPr>
          <p:nvPr>
            <p:ph type="title"/>
          </p:nvPr>
        </p:nvSpPr>
        <p:spPr>
          <a:xfrm>
            <a:off x="581192" y="702156"/>
            <a:ext cx="11029616" cy="405191"/>
          </a:xfrm>
        </p:spPr>
        <p:txBody>
          <a:bodyPr>
            <a:normAutofit fontScale="90000"/>
          </a:bodyPr>
          <a:lstStyle/>
          <a:p>
            <a:pPr>
              <a:lnSpc>
                <a:spcPct val="150000"/>
              </a:lnSpc>
            </a:pPr>
            <a:r>
              <a:rPr lang="lo-LA" dirty="0">
                <a:latin typeface="Phetsarath OT" panose="02000500000000000001" pitchFamily="2" charset="2"/>
                <a:ea typeface="Phetsarath OT" panose="02000500000000000001" pitchFamily="2" charset="2"/>
                <a:cs typeface="Phetsarath OT" panose="02000500000000000001" pitchFamily="2" charset="2"/>
              </a:rPr>
              <a:t>ເອກະສານຊ້ອນທ້າຍ 3 ລາຍຊື່ພະນັກງານປະຈໍາ</a:t>
            </a:r>
          </a:p>
        </p:txBody>
      </p:sp>
      <p:graphicFrame>
        <p:nvGraphicFramePr>
          <p:cNvPr id="5" name="Content Placeholder 4">
            <a:extLst>
              <a:ext uri="{FF2B5EF4-FFF2-40B4-BE49-F238E27FC236}">
                <a16:creationId xmlns="" xmlns:a16="http://schemas.microsoft.com/office/drawing/2014/main" id="{7A12BCDC-A53C-92BF-FFE5-E8DAD8224194}"/>
              </a:ext>
            </a:extLst>
          </p:cNvPr>
          <p:cNvGraphicFramePr>
            <a:graphicFrameLocks noGrp="1"/>
          </p:cNvGraphicFramePr>
          <p:nvPr>
            <p:ph idx="1"/>
            <p:extLst>
              <p:ext uri="{D42A27DB-BD31-4B8C-83A1-F6EECF244321}">
                <p14:modId xmlns:p14="http://schemas.microsoft.com/office/powerpoint/2010/main" val="1526324987"/>
              </p:ext>
            </p:extLst>
          </p:nvPr>
        </p:nvGraphicFramePr>
        <p:xfrm>
          <a:off x="581192" y="1107347"/>
          <a:ext cx="11113062" cy="5525777"/>
        </p:xfrm>
        <a:graphic>
          <a:graphicData uri="http://schemas.openxmlformats.org/drawingml/2006/table">
            <a:tbl>
              <a:tblPr>
                <a:tableStyleId>{5C22544A-7EE6-4342-B048-85BDC9FD1C3A}</a:tableStyleId>
              </a:tblPr>
              <a:tblGrid>
                <a:gridCol w="304154">
                  <a:extLst>
                    <a:ext uri="{9D8B030D-6E8A-4147-A177-3AD203B41FA5}">
                      <a16:colId xmlns="" xmlns:a16="http://schemas.microsoft.com/office/drawing/2014/main" val="3687844364"/>
                    </a:ext>
                  </a:extLst>
                </a:gridCol>
                <a:gridCol w="1923036">
                  <a:extLst>
                    <a:ext uri="{9D8B030D-6E8A-4147-A177-3AD203B41FA5}">
                      <a16:colId xmlns="" xmlns:a16="http://schemas.microsoft.com/office/drawing/2014/main" val="3477693114"/>
                    </a:ext>
                  </a:extLst>
                </a:gridCol>
                <a:gridCol w="2040773">
                  <a:extLst>
                    <a:ext uri="{9D8B030D-6E8A-4147-A177-3AD203B41FA5}">
                      <a16:colId xmlns="" xmlns:a16="http://schemas.microsoft.com/office/drawing/2014/main" val="2199997424"/>
                    </a:ext>
                  </a:extLst>
                </a:gridCol>
                <a:gridCol w="327048">
                  <a:extLst>
                    <a:ext uri="{9D8B030D-6E8A-4147-A177-3AD203B41FA5}">
                      <a16:colId xmlns="" xmlns:a16="http://schemas.microsoft.com/office/drawing/2014/main" val="3064845903"/>
                    </a:ext>
                  </a:extLst>
                </a:gridCol>
                <a:gridCol w="327048">
                  <a:extLst>
                    <a:ext uri="{9D8B030D-6E8A-4147-A177-3AD203B41FA5}">
                      <a16:colId xmlns="" xmlns:a16="http://schemas.microsoft.com/office/drawing/2014/main" val="691873299"/>
                    </a:ext>
                  </a:extLst>
                </a:gridCol>
                <a:gridCol w="2354740">
                  <a:extLst>
                    <a:ext uri="{9D8B030D-6E8A-4147-A177-3AD203B41FA5}">
                      <a16:colId xmlns="" xmlns:a16="http://schemas.microsoft.com/office/drawing/2014/main" val="3792247617"/>
                    </a:ext>
                  </a:extLst>
                </a:gridCol>
                <a:gridCol w="1687564">
                  <a:extLst>
                    <a:ext uri="{9D8B030D-6E8A-4147-A177-3AD203B41FA5}">
                      <a16:colId xmlns="" xmlns:a16="http://schemas.microsoft.com/office/drawing/2014/main" val="2791618289"/>
                    </a:ext>
                  </a:extLst>
                </a:gridCol>
                <a:gridCol w="2148699">
                  <a:extLst>
                    <a:ext uri="{9D8B030D-6E8A-4147-A177-3AD203B41FA5}">
                      <a16:colId xmlns="" xmlns:a16="http://schemas.microsoft.com/office/drawing/2014/main" val="740711615"/>
                    </a:ext>
                  </a:extLst>
                </a:gridCol>
              </a:tblGrid>
              <a:tr h="540727">
                <a:tc>
                  <a:txBody>
                    <a:bodyPr/>
                    <a:lstStyle/>
                    <a:p>
                      <a:pPr algn="ctr"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ລ/ດ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b="0" u="none" strike="noStrike" dirty="0">
                          <a:effectLst/>
                          <a:latin typeface="Phetsarath OT" panose="02000500000000000001" pitchFamily="2" charset="2"/>
                          <a:ea typeface="Phetsarath OT" panose="02000500000000000001" pitchFamily="2" charset="2"/>
                          <a:cs typeface="Phetsarath OT" panose="02000500000000000001" pitchFamily="2" charset="2"/>
                        </a:rPr>
                        <a:t>ຊື່ ແລະ ນາມສະກຸນ ພາສາລາວ</a:t>
                      </a:r>
                      <a:endParaRPr lang="lo-LA"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ຊື່ ແລະ ນາມສະກຸນ ພາສາອັງກິດ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ເພດ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ອາຍຸ</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ຕໍາແໜ່ງ</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ເບິໂທ</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ອີເມວ</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extLst>
                  <a:ext uri="{0D108BD9-81ED-4DB2-BD59-A6C34878D82A}">
                    <a16:rowId xmlns="" xmlns:a16="http://schemas.microsoft.com/office/drawing/2014/main" val="2915473442"/>
                  </a:ext>
                </a:extLst>
              </a:tr>
              <a:tr h="270363">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1</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ດຣ.ສຸພົນ ໄຊຍະວົງ</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Dr Souphon Sayavong</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49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ຜູ້ອຳນວຍການ ສສສຄ</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020 55683155</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2"/>
                        </a:rPr>
                        <a:t>souphon.laopfha@gmail.com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3384587239"/>
                  </a:ext>
                </a:extLst>
              </a:tr>
              <a:tr h="437089">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2</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ດຣ. ສຸດທິສຸກ ອິນທະວິໄລ</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Dr Southisouk Inthavilay</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39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ຮອງອຳນວຍການ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020 22416147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3"/>
                        </a:rPr>
                        <a:t>southisouk.laopfha@gmail.com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539360641"/>
                  </a:ext>
                </a:extLst>
              </a:tr>
              <a:tr h="437089">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ດຣ.ບົວວັນ ສົມສະໜິດ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dirty="0" err="1">
                          <a:effectLst/>
                          <a:latin typeface="Phetsarath OT" panose="02000500000000000001" pitchFamily="2" charset="2"/>
                          <a:ea typeface="Phetsarath OT" panose="02000500000000000001" pitchFamily="2" charset="2"/>
                          <a:cs typeface="Phetsarath OT" panose="02000500000000000001" pitchFamily="2" charset="2"/>
                        </a:rPr>
                        <a:t>Dr.Bouavanh</a:t>
                      </a:r>
                      <a:r>
                        <a:rPr lang="en-US" sz="1200" b="0" u="none" strike="noStrike" dirty="0">
                          <a:effectLst/>
                          <a:latin typeface="Phetsarath OT" panose="02000500000000000001" pitchFamily="2" charset="2"/>
                          <a:ea typeface="Phetsarath OT" panose="02000500000000000001" pitchFamily="2" charset="2"/>
                          <a:cs typeface="Phetsarath OT" panose="02000500000000000001" pitchFamily="2" charset="2"/>
                        </a:rPr>
                        <a:t> </a:t>
                      </a:r>
                      <a:r>
                        <a:rPr lang="en-US" sz="1200" b="0" u="none" strike="noStrike" dirty="0" err="1">
                          <a:effectLst/>
                          <a:latin typeface="Phetsarath OT" panose="02000500000000000001" pitchFamily="2" charset="2"/>
                          <a:ea typeface="Phetsarath OT" panose="02000500000000000001" pitchFamily="2" charset="2"/>
                          <a:cs typeface="Phetsarath OT" panose="02000500000000000001" pitchFamily="2" charset="2"/>
                        </a:rPr>
                        <a:t>Somsanith</a:t>
                      </a:r>
                      <a:endParaRPr lang="en-US"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47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ບໍລິການສຸຂະພາບ/ປະສານງານວິຊາການ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020 55428854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4"/>
                        </a:rPr>
                        <a:t>bouavanh.laopfha@gmail.com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4078945382"/>
                  </a:ext>
                </a:extLst>
              </a:tr>
              <a:tr h="270363">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ວິລະສິດ ອິນທະຫວາ</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dirty="0">
                          <a:effectLst/>
                          <a:latin typeface="Phetsarath OT" panose="02000500000000000001" pitchFamily="2" charset="2"/>
                          <a:ea typeface="Phetsarath OT" panose="02000500000000000001" pitchFamily="2" charset="2"/>
                          <a:cs typeface="Phetsarath OT" panose="02000500000000000001" pitchFamily="2" charset="2"/>
                        </a:rPr>
                        <a:t>Mr. </a:t>
                      </a:r>
                      <a:r>
                        <a:rPr lang="en-US" sz="1200" b="0" u="none" strike="noStrike" dirty="0" err="1">
                          <a:effectLst/>
                          <a:latin typeface="Phetsarath OT" panose="02000500000000000001" pitchFamily="2" charset="2"/>
                          <a:ea typeface="Phetsarath OT" panose="02000500000000000001" pitchFamily="2" charset="2"/>
                          <a:cs typeface="Phetsarath OT" panose="02000500000000000001" pitchFamily="2" charset="2"/>
                        </a:rPr>
                        <a:t>vilasith</a:t>
                      </a:r>
                      <a:r>
                        <a:rPr lang="en-US" sz="1200" b="0" u="none" strike="noStrike" dirty="0">
                          <a:effectLst/>
                          <a:latin typeface="Phetsarath OT" panose="02000500000000000001" pitchFamily="2" charset="2"/>
                          <a:ea typeface="Phetsarath OT" panose="02000500000000000001" pitchFamily="2" charset="2"/>
                          <a:cs typeface="Phetsarath OT" panose="02000500000000000001" pitchFamily="2" charset="2"/>
                        </a:rPr>
                        <a:t> </a:t>
                      </a:r>
                      <a:r>
                        <a:rPr lang="en-US" sz="1200" b="0" u="none" strike="noStrike" dirty="0" err="1">
                          <a:effectLst/>
                          <a:latin typeface="Phetsarath OT" panose="02000500000000000001" pitchFamily="2" charset="2"/>
                          <a:ea typeface="Phetsarath OT" panose="02000500000000000001" pitchFamily="2" charset="2"/>
                          <a:cs typeface="Phetsarath OT" panose="02000500000000000001" pitchFamily="2" charset="2"/>
                        </a:rPr>
                        <a:t>inthava</a:t>
                      </a:r>
                      <a:endParaRPr lang="en-US"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26</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ໄອທີ/ສືສານ/ເກັບກຳຂໍ້ມູນ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020 29260001</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5"/>
                        </a:rPr>
                        <a:t>vilasith.laopfha@gmail.com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2612081522"/>
                  </a:ext>
                </a:extLst>
              </a:tr>
              <a:tr h="437089">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5</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ເທບອັກສອນ ແສງສະຫວັດ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Ms Thepeaksone Sengsavath</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40</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ບັນຊີ/ການເງິນ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020 77878488</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6"/>
                        </a:rPr>
                        <a:t>thepeaksone.laopfha@gmail.com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2069383397"/>
                  </a:ext>
                </a:extLst>
              </a:tr>
              <a:tr h="270363">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6</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ສົມຈິງ ພັນທະສຸກ</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Mss Somching Phanthasouk</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29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ບໍລິຫານ/ຜູ້ຊ່ວຍບຸກຄະລາກອນ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020 29218834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7"/>
                        </a:rPr>
                        <a:t>somching.laopfha@gmail.com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241658020"/>
                  </a:ext>
                </a:extLst>
              </a:tr>
              <a:tr h="270363">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ຄໍາແສນ ຫຼວງລາດ </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Mr. Khamsene Luanglath</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34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ຜູ້ຊ່ວຍບໍລິຫານ/ຈັດຊື້/ຂັບລົດ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020 59593938</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8"/>
                        </a:rPr>
                        <a:t>sene.laopfha@gmail.com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575486880"/>
                  </a:ext>
                </a:extLst>
              </a:tr>
              <a:tr h="270363">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8</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ອູຄຳ ແສງສະຫວັດ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Mr Oukham Sengsavath</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52</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ຍາມ</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020 5666 3791</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1599507771"/>
                  </a:ext>
                </a:extLst>
              </a:tr>
              <a:tr h="437089">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ທິບພະນົບສອນ ປະກາຍເຮືອງ</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Ms Thipphanomsone Pakaiyheuang</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54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ແມ່ບ້ານ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020 5999 7574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3000250980"/>
                  </a:ext>
                </a:extLst>
              </a:tr>
              <a:tr h="348821">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10</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ຈິນຕະນາ ຄຳມຸງຄຸນ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Ms Chintana Khammoungkhoun</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28</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ຕິດຕາມ/ປະເມີນຜົນ/ລະດົມທືນ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020 5592 9592</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9"/>
                        </a:rPr>
                        <a:t>chintana.laopfha@gmail.com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1749843630"/>
                  </a:ext>
                </a:extLst>
              </a:tr>
              <a:tr h="348821">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11</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ທິບພະຈັນ ອິນທະວົງ</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Ms Thipphachanh Inthavong</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28</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ຜູ້ບໍລິຫານໂຄງການ </a:t>
                      </a: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ASRHR</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020 96216505</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0"/>
                        </a:rPr>
                        <a:t>thipphachanh.laopfha@gmail.com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3919522219"/>
                  </a:ext>
                </a:extLst>
              </a:tr>
              <a:tr h="437089">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12</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ວັນນະສອນ ນຸພາບພະວົງສີ</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Ms Vanhnasone Nouphabphavongsy</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28</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ວິຊາການໂຄງການ </a:t>
                      </a: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ASRHR</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020 56506969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1"/>
                        </a:rPr>
                        <a:t>vanhnasone.laopfha@gmail.com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1321281697"/>
                  </a:ext>
                </a:extLst>
              </a:tr>
              <a:tr h="270363">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13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ຂັນທະລີ ວຽນນະໃສ  </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Ms. Khunthalee VIENNASAI</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26</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ຜູ້ຊ່ວຍໂຄງການ </a:t>
                      </a: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ASRHR</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020 7773 0009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2"/>
                        </a:rPr>
                        <a:t>khunthalee.laopfha@gmail.com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4195411514"/>
                  </a:ext>
                </a:extLst>
              </a:tr>
              <a:tr h="437089">
                <a:tc>
                  <a:txBody>
                    <a:bodyPr/>
                    <a:lstStyle/>
                    <a:p>
                      <a:pPr algn="ctr"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14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ສິນທະວິໄລ ທອງອ້ວນ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Mr Sinthavilay Thonggouane</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26</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b="0" u="none" strike="noStrike">
                          <a:effectLst/>
                          <a:latin typeface="Phetsarath OT" panose="02000500000000000001" pitchFamily="2" charset="2"/>
                          <a:ea typeface="Phetsarath OT" panose="02000500000000000001" pitchFamily="2" charset="2"/>
                          <a:cs typeface="Phetsarath OT" panose="02000500000000000001" pitchFamily="2" charset="2"/>
                        </a:rPr>
                        <a:t>ພະນັກງານປະຈໍາສະໜາມໂຄງການ</a:t>
                      </a: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ASRHR</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b="0" u="none" strike="noStrike">
                          <a:effectLst/>
                          <a:latin typeface="Phetsarath OT" panose="02000500000000000001" pitchFamily="2" charset="2"/>
                          <a:ea typeface="Phetsarath OT" panose="02000500000000000001" pitchFamily="2" charset="2"/>
                          <a:cs typeface="Phetsarath OT" panose="02000500000000000001" pitchFamily="2" charset="2"/>
                        </a:rPr>
                        <a:t>020 5456 0066</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b="0" u="sng" strike="noStrike" dirty="0">
                          <a:effectLst/>
                          <a:latin typeface="Phetsarath OT" panose="02000500000000000001" pitchFamily="2" charset="2"/>
                          <a:ea typeface="Phetsarath OT" panose="02000500000000000001" pitchFamily="2" charset="2"/>
                          <a:cs typeface="Phetsarath OT" panose="02000500000000000001" pitchFamily="2" charset="2"/>
                          <a:hlinkClick r:id="rId13"/>
                        </a:rPr>
                        <a:t>sinthavilay.laopfha@gmail.com</a:t>
                      </a:r>
                      <a:endParaRPr lang="en-US" sz="1200" b="0" i="0" u="sng" strike="noStrike" dirty="0">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359412168"/>
                  </a:ext>
                </a:extLst>
              </a:tr>
            </a:tbl>
          </a:graphicData>
        </a:graphic>
      </p:graphicFrame>
      <p:sp>
        <p:nvSpPr>
          <p:cNvPr id="4" name="Slide Number Placeholder 3">
            <a:extLst>
              <a:ext uri="{FF2B5EF4-FFF2-40B4-BE49-F238E27FC236}">
                <a16:creationId xmlns="" xmlns:a16="http://schemas.microsoft.com/office/drawing/2014/main" id="{2FD064B2-16AE-F84A-30D8-7487B22F3535}"/>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2707059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1CE6C07-9C84-E2A2-CD1E-B15D7BE60E6B}"/>
              </a:ext>
            </a:extLst>
          </p:cNvPr>
          <p:cNvSpPr>
            <a:spLocks noGrp="1"/>
          </p:cNvSpPr>
          <p:nvPr>
            <p:ph type="title"/>
          </p:nvPr>
        </p:nvSpPr>
        <p:spPr/>
        <p:txBody>
          <a:bodyPr/>
          <a:lstStyle/>
          <a:p>
            <a:endParaRPr lang="en-US"/>
          </a:p>
        </p:txBody>
      </p:sp>
      <p:graphicFrame>
        <p:nvGraphicFramePr>
          <p:cNvPr id="5" name="Content Placeholder 4">
            <a:extLst>
              <a:ext uri="{FF2B5EF4-FFF2-40B4-BE49-F238E27FC236}">
                <a16:creationId xmlns="" xmlns:a16="http://schemas.microsoft.com/office/drawing/2014/main" id="{7A12BCDC-A53C-92BF-FFE5-E8DAD8224194}"/>
              </a:ext>
            </a:extLst>
          </p:cNvPr>
          <p:cNvGraphicFramePr>
            <a:graphicFrameLocks noGrp="1"/>
          </p:cNvGraphicFramePr>
          <p:nvPr>
            <p:ph idx="1"/>
            <p:extLst>
              <p:ext uri="{D42A27DB-BD31-4B8C-83A1-F6EECF244321}">
                <p14:modId xmlns:p14="http://schemas.microsoft.com/office/powerpoint/2010/main" val="1762443274"/>
              </p:ext>
            </p:extLst>
          </p:nvPr>
        </p:nvGraphicFramePr>
        <p:xfrm>
          <a:off x="581192" y="771786"/>
          <a:ext cx="11113062" cy="5587069"/>
        </p:xfrm>
        <a:graphic>
          <a:graphicData uri="http://schemas.openxmlformats.org/drawingml/2006/table">
            <a:tbl>
              <a:tblPr>
                <a:tableStyleId>{5C22544A-7EE6-4342-B048-85BDC9FD1C3A}</a:tableStyleId>
              </a:tblPr>
              <a:tblGrid>
                <a:gridCol w="304154">
                  <a:extLst>
                    <a:ext uri="{9D8B030D-6E8A-4147-A177-3AD203B41FA5}">
                      <a16:colId xmlns="" xmlns:a16="http://schemas.microsoft.com/office/drawing/2014/main" val="3687844364"/>
                    </a:ext>
                  </a:extLst>
                </a:gridCol>
                <a:gridCol w="1923036">
                  <a:extLst>
                    <a:ext uri="{9D8B030D-6E8A-4147-A177-3AD203B41FA5}">
                      <a16:colId xmlns="" xmlns:a16="http://schemas.microsoft.com/office/drawing/2014/main" val="3477693114"/>
                    </a:ext>
                  </a:extLst>
                </a:gridCol>
                <a:gridCol w="2040773">
                  <a:extLst>
                    <a:ext uri="{9D8B030D-6E8A-4147-A177-3AD203B41FA5}">
                      <a16:colId xmlns="" xmlns:a16="http://schemas.microsoft.com/office/drawing/2014/main" val="2199997424"/>
                    </a:ext>
                  </a:extLst>
                </a:gridCol>
                <a:gridCol w="327048">
                  <a:extLst>
                    <a:ext uri="{9D8B030D-6E8A-4147-A177-3AD203B41FA5}">
                      <a16:colId xmlns="" xmlns:a16="http://schemas.microsoft.com/office/drawing/2014/main" val="3064845903"/>
                    </a:ext>
                  </a:extLst>
                </a:gridCol>
                <a:gridCol w="327048">
                  <a:extLst>
                    <a:ext uri="{9D8B030D-6E8A-4147-A177-3AD203B41FA5}">
                      <a16:colId xmlns="" xmlns:a16="http://schemas.microsoft.com/office/drawing/2014/main" val="691873299"/>
                    </a:ext>
                  </a:extLst>
                </a:gridCol>
                <a:gridCol w="2354740">
                  <a:extLst>
                    <a:ext uri="{9D8B030D-6E8A-4147-A177-3AD203B41FA5}">
                      <a16:colId xmlns="" xmlns:a16="http://schemas.microsoft.com/office/drawing/2014/main" val="3792247617"/>
                    </a:ext>
                  </a:extLst>
                </a:gridCol>
                <a:gridCol w="1687564">
                  <a:extLst>
                    <a:ext uri="{9D8B030D-6E8A-4147-A177-3AD203B41FA5}">
                      <a16:colId xmlns="" xmlns:a16="http://schemas.microsoft.com/office/drawing/2014/main" val="2791618289"/>
                    </a:ext>
                  </a:extLst>
                </a:gridCol>
                <a:gridCol w="2148699">
                  <a:extLst>
                    <a:ext uri="{9D8B030D-6E8A-4147-A177-3AD203B41FA5}">
                      <a16:colId xmlns="" xmlns:a16="http://schemas.microsoft.com/office/drawing/2014/main" val="740711615"/>
                    </a:ext>
                  </a:extLst>
                </a:gridCol>
              </a:tblGrid>
              <a:tr h="497901">
                <a:tc>
                  <a:txBody>
                    <a:bodyPr/>
                    <a:lstStyle/>
                    <a:p>
                      <a:pPr algn="ctr"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ລ/ດ</a:t>
                      </a:r>
                      <a:endParaRPr lang="lo-LA" sz="12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ຊື່ ແລະ ນາມສະກຸນ ພາສາລາວ</a:t>
                      </a:r>
                      <a:endParaRPr lang="lo-LA" sz="12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ຊື່ ແລະ ນາມສະກຸນ ພາສາອັງກິດ</a:t>
                      </a:r>
                      <a:endParaRPr lang="lo-LA" sz="12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ເພດ</a:t>
                      </a:r>
                      <a:endParaRPr lang="lo-LA" sz="12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ອາຍຸ</a:t>
                      </a:r>
                      <a:endParaRPr lang="lo-LA" sz="12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ຕໍາແໜ່ງ</a:t>
                      </a:r>
                      <a:endParaRPr lang="lo-LA" sz="12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ເບິໂທ</a:t>
                      </a:r>
                      <a:endParaRPr lang="lo-LA" sz="12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ອີເມວ</a:t>
                      </a:r>
                      <a:endParaRPr lang="lo-LA" sz="1200" b="1"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extLst>
                  <a:ext uri="{0D108BD9-81ED-4DB2-BD59-A6C34878D82A}">
                    <a16:rowId xmlns="" xmlns:a16="http://schemas.microsoft.com/office/drawing/2014/main" val="2915473442"/>
                  </a:ext>
                </a:extLst>
              </a:tr>
              <a:tr h="248950">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16</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ແພງ ບຸດດາແພ້</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dirty="0" err="1">
                          <a:effectLst/>
                          <a:latin typeface="Phetsarath OT" panose="02000500000000000001" pitchFamily="2" charset="2"/>
                          <a:ea typeface="Phetsarath OT" panose="02000500000000000001" pitchFamily="2" charset="2"/>
                          <a:cs typeface="Phetsarath OT" panose="02000500000000000001" pitchFamily="2" charset="2"/>
                        </a:rPr>
                        <a:t>Ms</a:t>
                      </a:r>
                      <a:r>
                        <a:rPr lang="en-US"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 </a:t>
                      </a:r>
                      <a:r>
                        <a:rPr lang="en-US" sz="1200" u="none" strike="noStrike" dirty="0" err="1">
                          <a:effectLst/>
                          <a:latin typeface="Phetsarath OT" panose="02000500000000000001" pitchFamily="2" charset="2"/>
                          <a:ea typeface="Phetsarath OT" panose="02000500000000000001" pitchFamily="2" charset="2"/>
                          <a:cs typeface="Phetsarath OT" panose="02000500000000000001" pitchFamily="2" charset="2"/>
                        </a:rPr>
                        <a:t>Pheng</a:t>
                      </a:r>
                      <a:r>
                        <a:rPr lang="en-US"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 </a:t>
                      </a:r>
                      <a:r>
                        <a:rPr lang="en-US" sz="1200" u="none" strike="noStrike" dirty="0" err="1">
                          <a:effectLst/>
                          <a:latin typeface="Phetsarath OT" panose="02000500000000000001" pitchFamily="2" charset="2"/>
                          <a:ea typeface="Phetsarath OT" panose="02000500000000000001" pitchFamily="2" charset="2"/>
                          <a:cs typeface="Phetsarath OT" panose="02000500000000000001" pitchFamily="2" charset="2"/>
                        </a:rPr>
                        <a:t>Bouddaphe</a:t>
                      </a:r>
                      <a:endParaRPr lang="en-US"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ຜູ້ບໍລິຫານໂຄງການ </a:t>
                      </a:r>
                      <a:r>
                        <a:rPr lang="en-US"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REM</a:t>
                      </a:r>
                      <a:endParaRPr lang="en-US"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020 7635 0552</a:t>
                      </a:r>
                      <a:endParaRPr lang="en-US"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en-US" sz="1200" u="sng" strike="noStrike" dirty="0">
                          <a:effectLst/>
                          <a:latin typeface="Phetsarath OT" panose="02000500000000000001" pitchFamily="2" charset="2"/>
                          <a:ea typeface="Phetsarath OT" panose="02000500000000000001" pitchFamily="2" charset="2"/>
                          <a:cs typeface="Phetsarath OT" panose="02000500000000000001" pitchFamily="2" charset="2"/>
                          <a:hlinkClick r:id="rId2"/>
                        </a:rPr>
                        <a:t>phengbdp.laopfha@gmail.com</a:t>
                      </a:r>
                      <a:endParaRPr lang="en-US" sz="1200" b="0" i="0" u="sng" strike="noStrike" dirty="0">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extLst>
                  <a:ext uri="{0D108BD9-81ED-4DB2-BD59-A6C34878D82A}">
                    <a16:rowId xmlns="" xmlns:a16="http://schemas.microsoft.com/office/drawing/2014/main" val="3307500785"/>
                  </a:ext>
                </a:extLst>
              </a:tr>
              <a:tr h="248950">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17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ອານຸສິດ ອູວອນ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Mr Anousith OUVONE</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25</a:t>
                      </a:r>
                      <a:endParaRPr lang="en-US"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ວິຊາການໂຄງການ </a:t>
                      </a:r>
                      <a:r>
                        <a:rPr lang="en-US"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REM</a:t>
                      </a:r>
                      <a:endParaRPr lang="en-US"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020 9526 6410</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3"/>
                        </a:rPr>
                        <a:t>anousith.laopfha@gmail.com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extLst>
                  <a:ext uri="{0D108BD9-81ED-4DB2-BD59-A6C34878D82A}">
                    <a16:rowId xmlns="" xmlns:a16="http://schemas.microsoft.com/office/drawing/2014/main" val="1999341936"/>
                  </a:ext>
                </a:extLst>
              </a:tr>
              <a:tr h="402472">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18</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ນ້ອຍນິລັນ ສຸວັນຍະວົງ</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Ms Noynilanh Souvanhyavong</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31</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dirty="0">
                          <a:effectLst/>
                          <a:latin typeface="Phetsarath OT" panose="02000500000000000001" pitchFamily="2" charset="2"/>
                          <a:ea typeface="Phetsarath OT" panose="02000500000000000001" pitchFamily="2" charset="2"/>
                          <a:cs typeface="Phetsarath OT" panose="02000500000000000001" pitchFamily="2" charset="2"/>
                        </a:rPr>
                        <a:t>ວິຊາການປະຈໍາພາກສະໜາມ ຫຼວງນໍ້າທາ</a:t>
                      </a:r>
                      <a:endParaRPr lang="lo-LA" sz="1200" b="0" i="0" u="none" strike="noStrike" dirty="0">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020 5497 1000</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4"/>
                        </a:rPr>
                        <a:t>noynilanh.laopfha@gmail.com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1539141656"/>
                  </a:ext>
                </a:extLst>
              </a:tr>
              <a:tr h="402472">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19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 ແສງເພັດ ທະບັນດິດ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Mr Sengphet Thabandith</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37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ຜູ້ອຳນວຍການໂຄງການ </a:t>
                      </a: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Respond</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pt-BR" sz="1200" u="none" strike="noStrike">
                          <a:effectLst/>
                          <a:latin typeface="Phetsarath OT" panose="02000500000000000001" pitchFamily="2" charset="2"/>
                          <a:ea typeface="Phetsarath OT" panose="02000500000000000001" pitchFamily="2" charset="2"/>
                          <a:cs typeface="Phetsarath OT" panose="02000500000000000001" pitchFamily="2" charset="2"/>
                        </a:rPr>
                        <a:t>020 992 97 965, a020 220 10 305</a:t>
                      </a:r>
                      <a:endParaRPr lang="pt-BR"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5"/>
                        </a:rPr>
                        <a:t>sengphettbd.laopfha@gmail.com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3130721253"/>
                  </a:ext>
                </a:extLst>
              </a:tr>
              <a:tr h="402472">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20</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ດຣ ແສງສະໄໝ ສ່ຽນສິລິບຸດ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Dr Sengsamay Siensilibouth</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44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ວິຊາການໂຄງການ </a:t>
                      </a: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Respond</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020 5924 6754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6"/>
                        </a:rPr>
                        <a:t>sengsamay.laopfha@gmail.com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3658611947"/>
                  </a:ext>
                </a:extLst>
              </a:tr>
              <a:tr h="248950">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21</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ວາດສະໜາ ອານຸວົງ</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Ms Vathsana Anouvong</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ຜູ້ຊ່ວຍການເງິນໂຄງການ </a:t>
                      </a: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Respond</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020 5569 6531</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7"/>
                        </a:rPr>
                        <a:t>Vathsana.laopfha@gmail.com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1458611012"/>
                  </a:ext>
                </a:extLst>
              </a:tr>
              <a:tr h="409637">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22</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 ຊຽງມອນຈັນ ກັນຍາທຳ</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Mr Xiengmonechan Kunyatum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33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ຜູ້ປະສານງານ ແລະ ຈັດຕັ້ງປະຕິບັດໂຄງການ</a:t>
                      </a: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IOGT</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020 9927 8389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8"/>
                        </a:rPr>
                        <a:t>xiengmonechan.laopfha@gmail.com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2271327732"/>
                  </a:ext>
                </a:extLst>
              </a:tr>
              <a:tr h="402472">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ແສງເພັດ ຍອດອິນມະນີ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Mr Sengphet Yodinmany</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33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ຜູ້ປະສານງານ ແລະ ຈັດຕັ້ງປະຕິບັດໂຄງການ</a:t>
                      </a: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ICovax</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020 2874 2433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81562935"/>
                  </a:ext>
                </a:extLst>
              </a:tr>
              <a:tr h="402472">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ຈັນທະມີນາ ວົງດາລາ</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Mr Chanthameena Vongdara</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ຜູ້ປະສານງານ ແລະ ຈັດຕັ້ງປະຕິບັດໂຄງການ</a:t>
                      </a: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ICovax</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020 5844 9989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3825543073"/>
                  </a:ext>
                </a:extLst>
              </a:tr>
              <a:tr h="402472">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25</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ວົງນິລັນ ແອງທອງມີ</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Ms Vongnilanh Engthongmy</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ຜູ້ປະສານງານ ແລະ ຈັດຕັ້ງປະຕິບັດໂຄງການ</a:t>
                      </a: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ICovax</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020 5563 4114</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2255159668"/>
                  </a:ext>
                </a:extLst>
              </a:tr>
              <a:tr h="237635">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26</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ອານຸສິນ ສັກປະເສີດ</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Mr Anousin Sakpraseuth</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53</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ຜູ້ອຳນວຍການ ສາຂາບໍ່ແກ້ວ</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020 2238 1355</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9"/>
                        </a:rPr>
                        <a:t>sinsps1355@gmail.com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2168166103"/>
                  </a:ext>
                </a:extLst>
              </a:tr>
              <a:tr h="237635">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ສານທອງ ກຸໂພຄໍາ</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Ms Sagthong Kouphokham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61</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ຜູ້ບໍລິຫານໂປຮກຮາມ ສາຂາບໍ່ແກ້ວ</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020 5689 3229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0"/>
                        </a:rPr>
                        <a:t>dase_bk@hotmail.com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3490943433"/>
                  </a:ext>
                </a:extLst>
              </a:tr>
              <a:tr h="402472">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28</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ປະກາຍທິບ ແກ້ວກາງເພັງ</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Ms Pakaythip Keokangpheng</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59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ຜູ້ຮັບຜິດຊອບໂຄງການ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020 5578 4405</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1"/>
                        </a:rPr>
                        <a:t>pakaythipkkp@gmail.com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693161071"/>
                  </a:ext>
                </a:extLst>
              </a:tr>
              <a:tr h="402472">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29</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ສະນຸ ແສງຄໍາເອື້ອຍ</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Mr Sanou Sengkhameuay</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26</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ວິຊາການປະຈໍາພາກສະໜາມ ສາຂາບໍ່ແກ້ວ</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020 5857 8737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a:effectLst/>
                          <a:latin typeface="Phetsarath OT" panose="02000500000000000001" pitchFamily="2" charset="2"/>
                          <a:ea typeface="Phetsarath OT" panose="02000500000000000001" pitchFamily="2" charset="2"/>
                          <a:cs typeface="Phetsarath OT" panose="02000500000000000001" pitchFamily="2" charset="2"/>
                          <a:hlinkClick r:id="rId12"/>
                        </a:rPr>
                        <a:t>nou-ske@hotmail.com</a:t>
                      </a:r>
                      <a:endParaRPr lang="en-US" sz="1200" b="0" i="0" u="sng" strike="noStrike">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1811979879"/>
                  </a:ext>
                </a:extLst>
              </a:tr>
              <a:tr h="237635">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30</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ທ່ານ ນາງ ບົວທອງ ວິໄລພອນ</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Ms Bouathong Vilaiphone</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F</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ctr" fontAlgn="ctr"/>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25</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l" fontAlgn="ctr"/>
                      <a:r>
                        <a:rPr lang="lo-LA" sz="1200" u="none" strike="noStrike">
                          <a:effectLst/>
                          <a:latin typeface="Phetsarath OT" panose="02000500000000000001" pitchFamily="2" charset="2"/>
                          <a:ea typeface="Phetsarath OT" panose="02000500000000000001" pitchFamily="2" charset="2"/>
                          <a:cs typeface="Phetsarath OT" panose="02000500000000000001" pitchFamily="2" charset="2"/>
                        </a:rPr>
                        <a:t>ບໍລິຫານ/ການເງິນ ສາຂາບໍ່ແກ້ວ</a:t>
                      </a:r>
                      <a:endParaRPr lang="lo-LA"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ctr"/>
                </a:tc>
                <a:tc>
                  <a:txBody>
                    <a:bodyPr/>
                    <a:lstStyle/>
                    <a:p>
                      <a:pPr algn="ctr" fontAlgn="b"/>
                      <a:r>
                        <a:rPr lang="en-US" sz="1200" u="none" strike="noStrike">
                          <a:effectLst/>
                          <a:latin typeface="Phetsarath OT" panose="02000500000000000001" pitchFamily="2" charset="2"/>
                          <a:ea typeface="Phetsarath OT" panose="02000500000000000001" pitchFamily="2" charset="2"/>
                          <a:cs typeface="Phetsarath OT" panose="02000500000000000001" pitchFamily="2" charset="2"/>
                        </a:rPr>
                        <a:t>020 5637 8737</a:t>
                      </a:r>
                      <a:endParaRPr lang="en-US" sz="1200" b="0" i="0" u="none" strike="noStrike">
                        <a:solidFill>
                          <a:srgbClr val="000000"/>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tc>
                  <a:txBody>
                    <a:bodyPr/>
                    <a:lstStyle/>
                    <a:p>
                      <a:pPr algn="l" fontAlgn="b"/>
                      <a:r>
                        <a:rPr lang="en-US" sz="1200" u="sng" strike="noStrike" dirty="0">
                          <a:effectLst/>
                          <a:latin typeface="Phetsarath OT" panose="02000500000000000001" pitchFamily="2" charset="2"/>
                          <a:ea typeface="Phetsarath OT" panose="02000500000000000001" pitchFamily="2" charset="2"/>
                          <a:cs typeface="Phetsarath OT" panose="02000500000000000001" pitchFamily="2" charset="2"/>
                          <a:hlinkClick r:id="rId13"/>
                        </a:rPr>
                        <a:t>noyvlp@gmail.com</a:t>
                      </a:r>
                      <a:endParaRPr lang="en-US" sz="1200" b="0" i="0" u="sng" strike="noStrike" dirty="0">
                        <a:solidFill>
                          <a:srgbClr val="0000FF"/>
                        </a:solidFill>
                        <a:effectLst/>
                        <a:latin typeface="Phetsarath OT" panose="02000500000000000001" pitchFamily="2" charset="2"/>
                        <a:ea typeface="Phetsarath OT" panose="02000500000000000001" pitchFamily="2" charset="2"/>
                        <a:cs typeface="Phetsarath OT" panose="02000500000000000001" pitchFamily="2" charset="2"/>
                      </a:endParaRPr>
                    </a:p>
                  </a:txBody>
                  <a:tcPr marL="4409" marR="4409" marT="4409" marB="0" anchor="b"/>
                </a:tc>
                <a:extLst>
                  <a:ext uri="{0D108BD9-81ED-4DB2-BD59-A6C34878D82A}">
                    <a16:rowId xmlns="" xmlns:a16="http://schemas.microsoft.com/office/drawing/2014/main" val="1978701943"/>
                  </a:ext>
                </a:extLst>
              </a:tr>
            </a:tbl>
          </a:graphicData>
        </a:graphic>
      </p:graphicFrame>
      <p:sp>
        <p:nvSpPr>
          <p:cNvPr id="4" name="Slide Number Placeholder 3">
            <a:extLst>
              <a:ext uri="{FF2B5EF4-FFF2-40B4-BE49-F238E27FC236}">
                <a16:creationId xmlns="" xmlns:a16="http://schemas.microsoft.com/office/drawing/2014/main" id="{2FD064B2-16AE-F84A-30D8-7487B22F3535}"/>
              </a:ext>
            </a:extLst>
          </p:cNvPr>
          <p:cNvSpPr>
            <a:spLocks noGrp="1"/>
          </p:cNvSpPr>
          <p:nvPr>
            <p:ph type="sldNum" sz="quarter" idx="12"/>
          </p:nvPr>
        </p:nvSpPr>
        <p:spPr/>
        <p:txBody>
          <a:bodyPr/>
          <a:lstStyle/>
          <a:p>
            <a:fld id="{3A98EE3D-8CD1-4C3F-BD1C-C98C9596463C}" type="slidenum">
              <a:rPr lang="en-US" smtClean="0"/>
              <a:t>29</a:t>
            </a:fld>
            <a:endParaRPr lang="en-US" dirty="0"/>
          </a:p>
        </p:txBody>
      </p:sp>
    </p:spTree>
    <p:extLst>
      <p:ext uri="{BB962C8B-B14F-4D97-AF65-F5344CB8AC3E}">
        <p14:creationId xmlns:p14="http://schemas.microsoft.com/office/powerpoint/2010/main" val="2293326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7F059D7-D1D5-676E-7CC3-95E0D17E0519}"/>
              </a:ext>
            </a:extLst>
          </p:cNvPr>
          <p:cNvSpPr>
            <a:spLocks noGrp="1"/>
          </p:cNvSpPr>
          <p:nvPr>
            <p:ph type="title"/>
          </p:nvPr>
        </p:nvSpPr>
        <p:spPr>
          <a:xfrm>
            <a:off x="2617366" y="702156"/>
            <a:ext cx="8993442" cy="1188720"/>
          </a:xfrm>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ຄໍາເຫັນຈາກປະທານ </a:t>
            </a:r>
            <a:r>
              <a:rPr lang="lo-LA" b="1" dirty="0">
                <a:latin typeface="Phetsarath OT" panose="02000500000000000001" pitchFamily="2" charset="2"/>
                <a:ea typeface="Phetsarath OT" panose="02000500000000000001" pitchFamily="2" charset="2"/>
                <a:cs typeface="Phetsarath OT" panose="02000500000000000001" pitchFamily="2" charset="2"/>
              </a:rPr>
              <a:t/>
            </a:r>
            <a:br>
              <a:rPr lang="lo-LA"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President’s talk</a:t>
            </a:r>
          </a:p>
        </p:txBody>
      </p:sp>
      <p:sp>
        <p:nvSpPr>
          <p:cNvPr id="3" name="Content Placeholder 2">
            <a:extLst>
              <a:ext uri="{FF2B5EF4-FFF2-40B4-BE49-F238E27FC236}">
                <a16:creationId xmlns="" xmlns:a16="http://schemas.microsoft.com/office/drawing/2014/main" id="{3181C6C4-33AE-1767-F4B0-5B5A500CF4BE}"/>
              </a:ext>
            </a:extLst>
          </p:cNvPr>
          <p:cNvSpPr>
            <a:spLocks noGrp="1"/>
          </p:cNvSpPr>
          <p:nvPr>
            <p:ph idx="1"/>
          </p:nvPr>
        </p:nvSpPr>
        <p:spPr>
          <a:xfrm>
            <a:off x="581193" y="2340864"/>
            <a:ext cx="5514808" cy="3634486"/>
          </a:xfrm>
        </p:spPr>
        <p:txBody>
          <a:bodyPr>
            <a:normAutofit lnSpcReduction="10000"/>
          </a:bodyPr>
          <a:lstStyle/>
          <a:p>
            <a:pPr marL="0" indent="0">
              <a:buNone/>
            </a:pPr>
            <a:r>
              <a:rPr lang="lo-LA" dirty="0">
                <a:latin typeface="Phetsarath OT" panose="02000500000000000001" pitchFamily="2" charset="2"/>
                <a:ea typeface="Phetsarath OT" panose="02000500000000000001" pitchFamily="2" charset="2"/>
                <a:cs typeface="Phetsarath OT" panose="02000500000000000001" pitchFamily="2" charset="2"/>
              </a:rPr>
              <a:t>ການບັນທຶກປະຫັວດຄວາມເປັນມາ ມີຄວາມສໍາຄັນຫຼາຍ ຕໍ່ອົງກອນ ເພາະຜູ້ອື່ນໆ ຫຼື ຜູ້ທີ່ມາຕາມຫຼັງຈະໄດ້ຮູ້ວ່າ ອົງກອນມີຄວາມເປັນມາແນວໃດ ແລະ ໃຜແດ່ ມີສ່ວນສ້າງມັນຂຶ້ນມາ ເພື່ອເປັນການສະແດງຄວາມຮູ້ບຸນຄຸນ ຕໍ່ບັນພະບຸລຸດທີ່ຜ່ານມາ. ທີ່ສໍາຄັນ, ມັນຍັງເປັນການຢັ້ງຢືນໃຫ້ ພວກເຮົາ ເຫັນວ່າ: ຄວາມສໍາເລັດທີ່ເກີດຂຶ້ນກັບອົງກອນນັ້ນ ມັນບໍ່ແມ່ນບຸກຄົນໃດໜຶ່ງເທົ່ານັ້ນທີ່ສ້າງຂຶ້ນ ມັນສໍາເລັດໄດ້ ຍ້ອນຫຼາຍໆຄົນຊ່ວຍກັນ.</a:t>
            </a:r>
          </a:p>
          <a:p>
            <a:pPr marL="0" indent="0">
              <a:buNone/>
            </a:pPr>
            <a:r>
              <a:rPr lang="lo-LA" dirty="0">
                <a:latin typeface="Phetsarath OT" panose="02000500000000000001" pitchFamily="2" charset="2"/>
                <a:ea typeface="Phetsarath OT" panose="02000500000000000001" pitchFamily="2" charset="2"/>
                <a:cs typeface="Phetsarath OT" panose="02000500000000000001" pitchFamily="2" charset="2"/>
              </a:rPr>
              <a:t>ຂ້າພະເຈົ້າ ໃນນາມ ປະທານ ສສສຄ ຂໍຊົມເຊີຍ ຢ່າງສຸດໃຈ ທີ່ ດຣ ສຸພົນ ໄຊຍະວົງ, ຜູ້ອໍານວຍການ ສສສຄ ໄດ້ຂຽນ ແລະ ຮຽບຮຽງ ປະຫວັດ ຂອງ ສສສຄ ນີ້ ຂຶ້ນມາ ເຊິ່ງເປັນຂໍ້ມູນໃຫ້ກັບອົງກອນ ແລະ ທຸກທ່ານໄດ້ຮັບຮູ້ວ່າ ກວ່າ ສສສຄ ຈະກ້າວມາຮອດ ມື້ນີ້ ໄດ້ ມີຄວາມເປັນມາແນວໃດ.</a:t>
            </a:r>
          </a:p>
          <a:p>
            <a:pPr marL="0" indent="0">
              <a:buNone/>
            </a:pPr>
            <a:r>
              <a:rPr lang="lo-LA" dirty="0">
                <a:latin typeface="Phetsarath OT" panose="02000500000000000001" pitchFamily="2" charset="2"/>
                <a:ea typeface="Phetsarath OT" panose="02000500000000000001" pitchFamily="2" charset="2"/>
                <a:cs typeface="Phetsarath OT" panose="02000500000000000001" pitchFamily="2" charset="2"/>
              </a:rPr>
              <a:t>ຫວັງຢ່າງຍິ່ງ ວ່າ ທ່ານຈະຈົດຈໍາ ແລະ ຊ່ວຍເລົ່າເລື່ອງລາວປະຫວັດ ສສສຄ ນີ້ ໃຫ້ກັບ ໝູ່ເພື່ອນ, ຄົນຮອບຂ້າງ ແລະ ຄົນລຸ້ນຫຼັງ ສືບຕໍ່ໄປ.</a:t>
            </a:r>
            <a:endParaRPr lang="en-US" dirty="0"/>
          </a:p>
        </p:txBody>
      </p:sp>
      <p:sp>
        <p:nvSpPr>
          <p:cNvPr id="4" name="TextBox 3">
            <a:extLst>
              <a:ext uri="{FF2B5EF4-FFF2-40B4-BE49-F238E27FC236}">
                <a16:creationId xmlns="" xmlns:a16="http://schemas.microsoft.com/office/drawing/2014/main" id="{924C0999-16F1-F981-FC96-DCD5E4E959C1}"/>
              </a:ext>
            </a:extLst>
          </p:cNvPr>
          <p:cNvSpPr txBox="1"/>
          <p:nvPr/>
        </p:nvSpPr>
        <p:spPr>
          <a:xfrm>
            <a:off x="6274965" y="2388392"/>
            <a:ext cx="4941116" cy="3785652"/>
          </a:xfrm>
          <a:prstGeom prst="rect">
            <a:avLst/>
          </a:prstGeom>
          <a:noFill/>
        </p:spPr>
        <p:txBody>
          <a:bodyPr wrap="square" rtlCol="0">
            <a:spAutoFit/>
          </a:bodyPr>
          <a:lstStyle/>
          <a:p>
            <a:r>
              <a:rPr lang="en-US" sz="1600" dirty="0"/>
              <a:t>The history of PFHA is very important to the association because others or new comers will know what the PFHA history is, who contributed to it before its establishment in order to appreciate and thank all previous  and relevant contributors or our ancestors. Most importantly, it proves that together we can success.</a:t>
            </a:r>
          </a:p>
          <a:p>
            <a:endParaRPr lang="en-US" sz="1600" dirty="0"/>
          </a:p>
          <a:p>
            <a:r>
              <a:rPr lang="en-US" sz="1600" dirty="0"/>
              <a:t>I, on behalf of the governing board member of PFHA, would like to praise Dr </a:t>
            </a:r>
            <a:r>
              <a:rPr lang="en-US" sz="1600" dirty="0" err="1"/>
              <a:t>Souphon</a:t>
            </a:r>
            <a:r>
              <a:rPr lang="en-US" sz="1600" dirty="0"/>
              <a:t> </a:t>
            </a:r>
            <a:r>
              <a:rPr lang="en-US" sz="1600" dirty="0" err="1"/>
              <a:t>Sayavong</a:t>
            </a:r>
            <a:r>
              <a:rPr lang="en-US" sz="1600" dirty="0"/>
              <a:t>, Executive Director who compiled and wrote this history book in order to record and disseminate to others what behind the </a:t>
            </a:r>
            <a:r>
              <a:rPr lang="en-US" sz="1600" dirty="0" err="1"/>
              <a:t>scence</a:t>
            </a:r>
            <a:r>
              <a:rPr lang="en-US" sz="1600" dirty="0"/>
              <a:t>.</a:t>
            </a:r>
          </a:p>
          <a:p>
            <a:endParaRPr lang="en-US" sz="1600" dirty="0"/>
          </a:p>
          <a:p>
            <a:r>
              <a:rPr lang="en-US" sz="1600" dirty="0"/>
              <a:t>Hopefully, everyone who has read this story will tell other or the next generation where PFHA is from.</a:t>
            </a:r>
          </a:p>
        </p:txBody>
      </p:sp>
      <p:sp>
        <p:nvSpPr>
          <p:cNvPr id="5" name="Slide Number Placeholder 4">
            <a:extLst>
              <a:ext uri="{FF2B5EF4-FFF2-40B4-BE49-F238E27FC236}">
                <a16:creationId xmlns="" xmlns:a16="http://schemas.microsoft.com/office/drawing/2014/main" id="{BA05DE9A-0500-DA4A-8569-3B83237B44EB}"/>
              </a:ext>
            </a:extLst>
          </p:cNvPr>
          <p:cNvSpPr>
            <a:spLocks noGrp="1"/>
          </p:cNvSpPr>
          <p:nvPr>
            <p:ph type="sldNum" sz="quarter" idx="12"/>
          </p:nvPr>
        </p:nvSpPr>
        <p:spPr/>
        <p:txBody>
          <a:bodyPr/>
          <a:lstStyle/>
          <a:p>
            <a:fld id="{3A98EE3D-8CD1-4C3F-BD1C-C98C9596463C}" type="slidenum">
              <a:rPr lang="en-US" smtClean="0"/>
              <a:t>3</a:t>
            </a:fld>
            <a:endParaRPr lang="en-US" dirty="0"/>
          </a:p>
        </p:txBody>
      </p:sp>
      <p:pic>
        <p:nvPicPr>
          <p:cNvPr id="6" name="Picture 2" descr="อาจเป็นรูปภาพของ 1 คน, กำลังยืน และ สถานที่ในร่ม">
            <a:extLst>
              <a:ext uri="{FF2B5EF4-FFF2-40B4-BE49-F238E27FC236}">
                <a16:creationId xmlns="" xmlns:a16="http://schemas.microsoft.com/office/drawing/2014/main" id="{3D6505DF-B8C8-5E08-D8CB-1693AB4557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244" t="11866" r="40108" b="40795"/>
          <a:stretch/>
        </p:blipFill>
        <p:spPr bwMode="auto">
          <a:xfrm>
            <a:off x="581192" y="702156"/>
            <a:ext cx="1591557" cy="14492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 xmlns:a16="http://schemas.microsoft.com/office/drawing/2014/main" id="{A0B33777-6370-4BE2-3DEF-6AEDEA86E3A2}"/>
              </a:ext>
            </a:extLst>
          </p:cNvPr>
          <p:cNvSpPr txBox="1"/>
          <p:nvPr/>
        </p:nvSpPr>
        <p:spPr>
          <a:xfrm>
            <a:off x="3622496" y="5837314"/>
            <a:ext cx="2909804" cy="461665"/>
          </a:xfrm>
          <a:prstGeom prst="rect">
            <a:avLst/>
          </a:prstGeom>
          <a:noFill/>
        </p:spPr>
        <p:txBody>
          <a:bodyPr wrap="square" rtlCol="0">
            <a:spAutoFit/>
          </a:bodyPr>
          <a:lstStyle/>
          <a:p>
            <a:r>
              <a:rPr lang="lo-LA" sz="1200" dirty="0">
                <a:latin typeface="Phetsarath OT" panose="02000500000000000001" pitchFamily="2" charset="2"/>
                <a:ea typeface="Phetsarath OT" panose="02000500000000000001" pitchFamily="2" charset="2"/>
                <a:cs typeface="Phetsarath OT" panose="02000500000000000001" pitchFamily="2" charset="2"/>
              </a:rPr>
              <a:t>ທ່ານ ນາງ ດຣ ຈັນສີ ພີມພະຈັນ</a:t>
            </a:r>
          </a:p>
          <a:p>
            <a:r>
              <a:rPr lang="lo-LA" sz="1200" dirty="0">
                <a:latin typeface="Phetsarath OT" panose="02000500000000000001" pitchFamily="2" charset="2"/>
                <a:ea typeface="Phetsarath OT" panose="02000500000000000001" pitchFamily="2" charset="2"/>
                <a:cs typeface="Phetsarath OT" panose="02000500000000000001" pitchFamily="2" charset="2"/>
              </a:rPr>
              <a:t>ປະທານສະມາຄົມ</a:t>
            </a:r>
            <a:endParaRPr lang="en-US" sz="1200" dirty="0">
              <a:latin typeface="Phetsarath OT" panose="02000500000000000001" pitchFamily="2" charset="2"/>
              <a:ea typeface="Phetsarath OT" panose="02000500000000000001" pitchFamily="2" charset="2"/>
              <a:cs typeface="Phetsarath OT" panose="02000500000000000001" pitchFamily="2" charset="2"/>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2543" y="6092642"/>
            <a:ext cx="1472375" cy="615043"/>
          </a:xfrm>
          <a:prstGeom prst="rect">
            <a:avLst/>
          </a:prstGeom>
        </p:spPr>
      </p:pic>
    </p:spTree>
    <p:extLst>
      <p:ext uri="{BB962C8B-B14F-4D97-AF65-F5344CB8AC3E}">
        <p14:creationId xmlns:p14="http://schemas.microsoft.com/office/powerpoint/2010/main" val="28464390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DB7A43-948E-57D6-7259-705948017A70}"/>
              </a:ext>
            </a:extLst>
          </p:cNvPr>
          <p:cNvSpPr>
            <a:spLocks noGrp="1"/>
          </p:cNvSpPr>
          <p:nvPr>
            <p:ph type="title"/>
          </p:nvPr>
        </p:nvSpPr>
        <p:spPr>
          <a:xfrm>
            <a:off x="581192" y="702157"/>
            <a:ext cx="11029616" cy="463914"/>
          </a:xfrm>
        </p:spPr>
        <p:txBody>
          <a:bodyPr>
            <a:normAutofit fontScale="90000"/>
          </a:bodyPr>
          <a:lstStyle/>
          <a:p>
            <a:r>
              <a:rPr lang="lo-LA" dirty="0">
                <a:latin typeface="Phetsarath OT" panose="02000500000000000001" pitchFamily="2" charset="2"/>
                <a:ea typeface="Phetsarath OT" panose="02000500000000000001" pitchFamily="2" charset="2"/>
                <a:cs typeface="Phetsarath OT" panose="02000500000000000001" pitchFamily="2" charset="2"/>
              </a:rPr>
              <a:t>ເອກະສານຊ້ອນທ້າຍ 4 ລາຍຊື່ຜູ້ພັດທະນາອົງກອນ ຊ່ວຍສ້າງເຄື່ອງມື, ແລະ ປະດິດຄິດແຕ່ງ </a:t>
            </a:r>
            <a:endParaRPr lang="en-US" dirty="0"/>
          </a:p>
        </p:txBody>
      </p:sp>
      <p:graphicFrame>
        <p:nvGraphicFramePr>
          <p:cNvPr id="5" name="Content Placeholder 4">
            <a:extLst>
              <a:ext uri="{FF2B5EF4-FFF2-40B4-BE49-F238E27FC236}">
                <a16:creationId xmlns="" xmlns:a16="http://schemas.microsoft.com/office/drawing/2014/main" id="{50D5E7CC-2FDB-B694-1F75-E56AD558F376}"/>
              </a:ext>
            </a:extLst>
          </p:cNvPr>
          <p:cNvGraphicFramePr>
            <a:graphicFrameLocks noGrp="1"/>
          </p:cNvGraphicFramePr>
          <p:nvPr>
            <p:ph idx="1"/>
            <p:extLst>
              <p:ext uri="{D42A27DB-BD31-4B8C-83A1-F6EECF244321}">
                <p14:modId xmlns:p14="http://schemas.microsoft.com/office/powerpoint/2010/main" val="538693841"/>
              </p:ext>
            </p:extLst>
          </p:nvPr>
        </p:nvGraphicFramePr>
        <p:xfrm>
          <a:off x="581191" y="1577130"/>
          <a:ext cx="11180173" cy="4937760"/>
        </p:xfrm>
        <a:graphic>
          <a:graphicData uri="http://schemas.openxmlformats.org/drawingml/2006/table">
            <a:tbl>
              <a:tblPr/>
              <a:tblGrid>
                <a:gridCol w="306453">
                  <a:extLst>
                    <a:ext uri="{9D8B030D-6E8A-4147-A177-3AD203B41FA5}">
                      <a16:colId xmlns="" xmlns:a16="http://schemas.microsoft.com/office/drawing/2014/main" val="106093202"/>
                    </a:ext>
                  </a:extLst>
                </a:gridCol>
                <a:gridCol w="5431579">
                  <a:extLst>
                    <a:ext uri="{9D8B030D-6E8A-4147-A177-3AD203B41FA5}">
                      <a16:colId xmlns="" xmlns:a16="http://schemas.microsoft.com/office/drawing/2014/main" val="396404713"/>
                    </a:ext>
                  </a:extLst>
                </a:gridCol>
                <a:gridCol w="1035592">
                  <a:extLst>
                    <a:ext uri="{9D8B030D-6E8A-4147-A177-3AD203B41FA5}">
                      <a16:colId xmlns="" xmlns:a16="http://schemas.microsoft.com/office/drawing/2014/main" val="1976419411"/>
                    </a:ext>
                  </a:extLst>
                </a:gridCol>
                <a:gridCol w="1299772">
                  <a:extLst>
                    <a:ext uri="{9D8B030D-6E8A-4147-A177-3AD203B41FA5}">
                      <a16:colId xmlns="" xmlns:a16="http://schemas.microsoft.com/office/drawing/2014/main" val="1833892854"/>
                    </a:ext>
                  </a:extLst>
                </a:gridCol>
                <a:gridCol w="1352609">
                  <a:extLst>
                    <a:ext uri="{9D8B030D-6E8A-4147-A177-3AD203B41FA5}">
                      <a16:colId xmlns="" xmlns:a16="http://schemas.microsoft.com/office/drawing/2014/main" val="2060363153"/>
                    </a:ext>
                  </a:extLst>
                </a:gridCol>
                <a:gridCol w="570631">
                  <a:extLst>
                    <a:ext uri="{9D8B030D-6E8A-4147-A177-3AD203B41FA5}">
                      <a16:colId xmlns="" xmlns:a16="http://schemas.microsoft.com/office/drawing/2014/main" val="1713440984"/>
                    </a:ext>
                  </a:extLst>
                </a:gridCol>
                <a:gridCol w="1183537">
                  <a:extLst>
                    <a:ext uri="{9D8B030D-6E8A-4147-A177-3AD203B41FA5}">
                      <a16:colId xmlns="" xmlns:a16="http://schemas.microsoft.com/office/drawing/2014/main" val="1567402352"/>
                    </a:ext>
                  </a:extLst>
                </a:gridCol>
              </a:tblGrid>
              <a:tr h="125890">
                <a:tc>
                  <a:txBody>
                    <a:bodyPr/>
                    <a:lstStyle/>
                    <a:p>
                      <a:pPr rtl="0" fontAlgn="b"/>
                      <a:r>
                        <a:rPr lang="en-US" sz="1200">
                          <a:effectLst/>
                        </a:rPr>
                        <a:t>No</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b"/>
                      <a:r>
                        <a:rPr lang="en-US" sz="1200">
                          <a:effectLst/>
                        </a:rPr>
                        <a:t>Developed Items</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b"/>
                      <a:r>
                        <a:rPr lang="en-US" sz="1200">
                          <a:effectLst/>
                        </a:rPr>
                        <a:t>Initiatives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b"/>
                      <a:r>
                        <a:rPr lang="en-US" sz="1200">
                          <a:effectLst/>
                        </a:rPr>
                        <a:t>Developed by</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b"/>
                      <a:r>
                        <a:rPr lang="en-US" sz="1200">
                          <a:effectLst/>
                        </a:rPr>
                        <a:t>Supported by</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b"/>
                      <a:r>
                        <a:rPr lang="en-US" sz="1200">
                          <a:effectLst/>
                        </a:rPr>
                        <a:t>Year</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tc>
                  <a:txBody>
                    <a:bodyPr/>
                    <a:lstStyle/>
                    <a:p>
                      <a:pPr rtl="0" fontAlgn="b"/>
                      <a:r>
                        <a:rPr lang="en-US" sz="1200" dirty="0">
                          <a:effectLst/>
                        </a:rPr>
                        <a:t>Deliverable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00FF00"/>
                    </a:solidFill>
                  </a:tcPr>
                </a:tc>
                <a:extLst>
                  <a:ext uri="{0D108BD9-81ED-4DB2-BD59-A6C34878D82A}">
                    <a16:rowId xmlns="" xmlns:a16="http://schemas.microsoft.com/office/drawing/2014/main" val="244774772"/>
                  </a:ext>
                </a:extLst>
              </a:tr>
              <a:tr h="62946">
                <a:tc>
                  <a:txBody>
                    <a:bodyPr/>
                    <a:lstStyle/>
                    <a:p>
                      <a:pPr algn="r" rtl="0" fontAlgn="b"/>
                      <a:r>
                        <a:rPr lang="en-US" sz="1200">
                          <a:effectLst/>
                        </a:rPr>
                        <a:t>1</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CCP based on IPPF policy</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2014</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249067925"/>
                  </a:ext>
                </a:extLst>
              </a:tr>
              <a:tr h="62946">
                <a:tc>
                  <a:txBody>
                    <a:bodyPr/>
                    <a:lstStyle/>
                    <a:p>
                      <a:pPr algn="r" rtl="0" fontAlgn="b"/>
                      <a:r>
                        <a:rPr lang="en-US" sz="1200">
                          <a:effectLst/>
                        </a:rPr>
                        <a:t>2</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Gender Equality Policy based on IPPF policy</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284254104"/>
                  </a:ext>
                </a:extLst>
              </a:tr>
              <a:tr h="62946">
                <a:tc>
                  <a:txBody>
                    <a:bodyPr/>
                    <a:lstStyle/>
                    <a:p>
                      <a:pPr algn="r" rtl="0" fontAlgn="b"/>
                      <a:r>
                        <a:rPr lang="en-US" sz="1200">
                          <a:effectLst/>
                        </a:rPr>
                        <a:t>3</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Anti-Fraud Policy based on IPPF policy</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494361592"/>
                  </a:ext>
                </a:extLst>
              </a:tr>
              <a:tr h="62946">
                <a:tc>
                  <a:txBody>
                    <a:bodyPr/>
                    <a:lstStyle/>
                    <a:p>
                      <a:pPr algn="r" rtl="0" fontAlgn="b"/>
                      <a:r>
                        <a:rPr lang="en-US" sz="1200">
                          <a:effectLst/>
                        </a:rPr>
                        <a:t>4</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Developing Safeguarding Policy based on CARE policy</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113921833"/>
                  </a:ext>
                </a:extLst>
              </a:tr>
              <a:tr h="62946">
                <a:tc>
                  <a:txBody>
                    <a:bodyPr/>
                    <a:lstStyle/>
                    <a:p>
                      <a:pPr algn="r" rtl="0" fontAlgn="b"/>
                      <a:r>
                        <a:rPr lang="en-US" sz="1200">
                          <a:effectLst/>
                        </a:rPr>
                        <a:t>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Developing the overview of PFHA presentation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62203914"/>
                  </a:ext>
                </a:extLst>
              </a:tr>
              <a:tr h="62946">
                <a:tc>
                  <a:txBody>
                    <a:bodyPr/>
                    <a:lstStyle/>
                    <a:p>
                      <a:pPr algn="r" rtl="0" fontAlgn="b"/>
                      <a:r>
                        <a:rPr lang="en-US" sz="1200">
                          <a:effectLst/>
                        </a:rPr>
                        <a:t>6</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Brand Guidelines based on IPPF guideline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218187767"/>
                  </a:ext>
                </a:extLst>
              </a:tr>
              <a:tr h="62946">
                <a:tc>
                  <a:txBody>
                    <a:bodyPr/>
                    <a:lstStyle/>
                    <a:p>
                      <a:pPr algn="r" rtl="0" fontAlgn="b"/>
                      <a:r>
                        <a:rPr lang="en-US" sz="1200">
                          <a:effectLst/>
                        </a:rPr>
                        <a:t>7</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finacial policy and procedure based on IPPF procedure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282036025"/>
                  </a:ext>
                </a:extLst>
              </a:tr>
              <a:tr h="62946">
                <a:tc>
                  <a:txBody>
                    <a:bodyPr/>
                    <a:lstStyle/>
                    <a:p>
                      <a:pPr algn="r" rtl="0" fontAlgn="b"/>
                      <a:r>
                        <a:rPr lang="en-US" sz="1200">
                          <a:effectLst/>
                        </a:rPr>
                        <a:t>8</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procurement policy and procedure based on IPPF procedure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2016</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954571701"/>
                  </a:ext>
                </a:extLst>
              </a:tr>
              <a:tr h="62946">
                <a:tc>
                  <a:txBody>
                    <a:bodyPr/>
                    <a:lstStyle/>
                    <a:p>
                      <a:pPr algn="r" rtl="0" fontAlgn="b"/>
                      <a:r>
                        <a:rPr lang="en-US" sz="1200">
                          <a:effectLst/>
                        </a:rPr>
                        <a:t>9</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administrative policy and procedure based on IPPF procedure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2016</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350063506"/>
                  </a:ext>
                </a:extLst>
              </a:tr>
              <a:tr h="125890">
                <a:tc>
                  <a:txBody>
                    <a:bodyPr/>
                    <a:lstStyle/>
                    <a:p>
                      <a:pPr algn="r" rtl="0" fontAlgn="b"/>
                      <a:r>
                        <a:rPr lang="en-US" sz="1200">
                          <a:effectLst/>
                        </a:rPr>
                        <a:t>10</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human resource policy and procedure based on IPPF procedure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2016</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70476987"/>
                  </a:ext>
                </a:extLst>
              </a:tr>
              <a:tr h="125890">
                <a:tc>
                  <a:txBody>
                    <a:bodyPr/>
                    <a:lstStyle/>
                    <a:p>
                      <a:pPr algn="r" rtl="0" fontAlgn="b"/>
                      <a:r>
                        <a:rPr lang="en-US" sz="1200">
                          <a:effectLst/>
                        </a:rPr>
                        <a:t>11</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Cost Norm guideline based on government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2016</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706114382"/>
                  </a:ext>
                </a:extLst>
              </a:tr>
              <a:tr h="125890">
                <a:tc>
                  <a:txBody>
                    <a:bodyPr/>
                    <a:lstStyle/>
                    <a:p>
                      <a:pPr algn="r" rtl="0" fontAlgn="b"/>
                      <a:r>
                        <a:rPr lang="en-US" sz="1200">
                          <a:effectLst/>
                        </a:rPr>
                        <a:t>12</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first 7 year strategy of organization 2016-2022</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GB, IPPF, 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747222642"/>
                  </a:ext>
                </a:extLst>
              </a:tr>
              <a:tr h="125890">
                <a:tc>
                  <a:txBody>
                    <a:bodyPr/>
                    <a:lstStyle/>
                    <a:p>
                      <a:pPr algn="r" rtl="0" fontAlgn="b"/>
                      <a:r>
                        <a:rPr lang="en-US" sz="1200">
                          <a:effectLst/>
                        </a:rPr>
                        <a:t>13</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resource mobilization strategy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2017</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430105164"/>
                  </a:ext>
                </a:extLst>
              </a:tr>
              <a:tr h="125890">
                <a:tc>
                  <a:txBody>
                    <a:bodyPr/>
                    <a:lstStyle/>
                    <a:p>
                      <a:pPr algn="r" rtl="0" fontAlgn="b"/>
                      <a:r>
                        <a:rPr lang="en-US" sz="1200">
                          <a:effectLst/>
                        </a:rPr>
                        <a:t>53</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office information board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2017</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331367225"/>
                  </a:ext>
                </a:extLst>
              </a:tr>
              <a:tr h="125890">
                <a:tc>
                  <a:txBody>
                    <a:bodyPr/>
                    <a:lstStyle/>
                    <a:p>
                      <a:pPr algn="r" rtl="0" fontAlgn="b"/>
                      <a:r>
                        <a:rPr lang="en-US" sz="1200">
                          <a:effectLst/>
                        </a:rPr>
                        <a:t>14</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Design and Developing website of PFHA</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Company</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548385682"/>
                  </a:ext>
                </a:extLst>
              </a:tr>
              <a:tr h="125890">
                <a:tc>
                  <a:txBody>
                    <a:bodyPr/>
                    <a:lstStyle/>
                    <a:p>
                      <a:pPr algn="r" rtl="0" fontAlgn="b"/>
                      <a:r>
                        <a:rPr lang="en-US" sz="1200">
                          <a:effectLst/>
                        </a:rPr>
                        <a:t>15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and setting up the static clinic</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Dr Bouavanh</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370485437"/>
                  </a:ext>
                </a:extLst>
              </a:tr>
              <a:tr h="125890">
                <a:tc>
                  <a:txBody>
                    <a:bodyPr/>
                    <a:lstStyle/>
                    <a:p>
                      <a:pPr algn="r" rtl="0" fontAlgn="b"/>
                      <a:r>
                        <a:rPr lang="en-US" sz="1200">
                          <a:effectLst/>
                        </a:rPr>
                        <a:t>16</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marketing strategy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Jo</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095294810"/>
                  </a:ext>
                </a:extLst>
              </a:tr>
              <a:tr h="125890">
                <a:tc>
                  <a:txBody>
                    <a:bodyPr/>
                    <a:lstStyle/>
                    <a:p>
                      <a:pPr algn="r" rtl="0" fontAlgn="b"/>
                      <a:r>
                        <a:rPr lang="en-US" sz="1200">
                          <a:effectLst/>
                        </a:rPr>
                        <a:t>17</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Developing Advocacy Strategy for Early Child Marriage Reduction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CARE</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409717937"/>
                  </a:ext>
                </a:extLst>
              </a:tr>
              <a:tr h="125890">
                <a:tc>
                  <a:txBody>
                    <a:bodyPr/>
                    <a:lstStyle/>
                    <a:p>
                      <a:pPr algn="r" rtl="0" fontAlgn="b"/>
                      <a:r>
                        <a:rPr lang="en-US" sz="1200">
                          <a:effectLst/>
                        </a:rPr>
                        <a:t>18</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static clinic Guideline</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064805498"/>
                  </a:ext>
                </a:extLst>
              </a:tr>
              <a:tr h="125890">
                <a:tc>
                  <a:txBody>
                    <a:bodyPr/>
                    <a:lstStyle/>
                    <a:p>
                      <a:pPr algn="r" rtl="0" fontAlgn="b"/>
                      <a:r>
                        <a:rPr lang="en-US" sz="1200">
                          <a:effectLst/>
                        </a:rPr>
                        <a:t>19</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Social Franchise Standard</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556198304"/>
                  </a:ext>
                </a:extLst>
              </a:tr>
              <a:tr h="125890">
                <a:tc>
                  <a:txBody>
                    <a:bodyPr/>
                    <a:lstStyle/>
                    <a:p>
                      <a:pPr algn="r" rtl="0" fontAlgn="b"/>
                      <a:r>
                        <a:rPr lang="en-US" sz="1200">
                          <a:effectLst/>
                        </a:rPr>
                        <a:t>20</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Complaining Mechanism</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776281129"/>
                  </a:ext>
                </a:extLst>
              </a:tr>
              <a:tr h="125890">
                <a:tc>
                  <a:txBody>
                    <a:bodyPr/>
                    <a:lstStyle/>
                    <a:p>
                      <a:pPr algn="r" rtl="0" fontAlgn="b"/>
                      <a:r>
                        <a:rPr lang="en-US" sz="1200">
                          <a:effectLst/>
                        </a:rPr>
                        <a:t>21</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M&amp;E framework of PFHA</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815425765"/>
                  </a:ext>
                </a:extLst>
              </a:tr>
              <a:tr h="125890">
                <a:tc>
                  <a:txBody>
                    <a:bodyPr/>
                    <a:lstStyle/>
                    <a:p>
                      <a:pPr algn="r" rtl="0" fontAlgn="b"/>
                      <a:r>
                        <a:rPr lang="en-US" sz="1200">
                          <a:effectLst/>
                        </a:rPr>
                        <a:t>22</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youth strategy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869779002"/>
                  </a:ext>
                </a:extLst>
              </a:tr>
              <a:tr h="125890">
                <a:tc>
                  <a:txBody>
                    <a:bodyPr/>
                    <a:lstStyle/>
                    <a:p>
                      <a:pPr algn="r" rtl="0" fontAlgn="b"/>
                      <a:r>
                        <a:rPr lang="en-US" sz="1200">
                          <a:effectLst/>
                        </a:rPr>
                        <a:t>23</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youth handbook</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898204930"/>
                  </a:ext>
                </a:extLst>
              </a:tr>
              <a:tr h="125890">
                <a:tc>
                  <a:txBody>
                    <a:bodyPr/>
                    <a:lstStyle/>
                    <a:p>
                      <a:pPr algn="r" rtl="0" fontAlgn="b"/>
                      <a:r>
                        <a:rPr lang="en-US" sz="1200">
                          <a:effectLst/>
                        </a:rPr>
                        <a:t>24</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facebook of the association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744994610"/>
                  </a:ext>
                </a:extLst>
              </a:tr>
              <a:tr h="125890">
                <a:tc>
                  <a:txBody>
                    <a:bodyPr/>
                    <a:lstStyle/>
                    <a:p>
                      <a:pPr algn="r" rtl="0" fontAlgn="b"/>
                      <a:r>
                        <a:rPr lang="en-US" sz="1200">
                          <a:effectLst/>
                        </a:rPr>
                        <a:t>25</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business card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b="0">
                        <a:effectLst/>
                        <a:latin typeface="Calibri" panose="020F0502020204030204" pitchFamily="34" charset="0"/>
                      </a:endParaRP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Documented </a:t>
                      </a:r>
                    </a:p>
                  </a:txBody>
                  <a:tcPr marL="4916" marR="4916"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840482024"/>
                  </a:ext>
                </a:extLst>
              </a:tr>
            </a:tbl>
          </a:graphicData>
        </a:graphic>
      </p:graphicFrame>
      <p:sp>
        <p:nvSpPr>
          <p:cNvPr id="4" name="Slide Number Placeholder 3">
            <a:extLst>
              <a:ext uri="{FF2B5EF4-FFF2-40B4-BE49-F238E27FC236}">
                <a16:creationId xmlns="" xmlns:a16="http://schemas.microsoft.com/office/drawing/2014/main" id="{2C308DD8-9CAF-F683-D9C1-A6C3568ED3D0}"/>
              </a:ext>
            </a:extLst>
          </p:cNvPr>
          <p:cNvSpPr>
            <a:spLocks noGrp="1"/>
          </p:cNvSpPr>
          <p:nvPr>
            <p:ph type="sldNum" sz="quarter" idx="12"/>
          </p:nvPr>
        </p:nvSpPr>
        <p:spPr/>
        <p:txBody>
          <a:bodyPr/>
          <a:lstStyle/>
          <a:p>
            <a:fld id="{3A98EE3D-8CD1-4C3F-BD1C-C98C9596463C}" type="slidenum">
              <a:rPr lang="en-US" smtClean="0"/>
              <a:t>30</a:t>
            </a:fld>
            <a:endParaRPr lang="en-US" dirty="0"/>
          </a:p>
        </p:txBody>
      </p:sp>
    </p:spTree>
    <p:extLst>
      <p:ext uri="{BB962C8B-B14F-4D97-AF65-F5344CB8AC3E}">
        <p14:creationId xmlns:p14="http://schemas.microsoft.com/office/powerpoint/2010/main" val="665461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DB7A43-948E-57D6-7259-705948017A70}"/>
              </a:ext>
            </a:extLst>
          </p:cNvPr>
          <p:cNvSpPr>
            <a:spLocks noGrp="1"/>
          </p:cNvSpPr>
          <p:nvPr>
            <p:ph type="title"/>
          </p:nvPr>
        </p:nvSpPr>
        <p:spPr>
          <a:xfrm>
            <a:off x="581192" y="702157"/>
            <a:ext cx="11029616" cy="463914"/>
          </a:xfrm>
        </p:spPr>
        <p:txBody>
          <a:bodyPr>
            <a:normAutofit fontScale="90000"/>
          </a:bodyPr>
          <a:lstStyle/>
          <a:p>
            <a:endParaRPr lang="en-US" dirty="0"/>
          </a:p>
        </p:txBody>
      </p:sp>
      <p:sp>
        <p:nvSpPr>
          <p:cNvPr id="4" name="Slide Number Placeholder 3">
            <a:extLst>
              <a:ext uri="{FF2B5EF4-FFF2-40B4-BE49-F238E27FC236}">
                <a16:creationId xmlns="" xmlns:a16="http://schemas.microsoft.com/office/drawing/2014/main" id="{2C308DD8-9CAF-F683-D9C1-A6C3568ED3D0}"/>
              </a:ext>
            </a:extLst>
          </p:cNvPr>
          <p:cNvSpPr>
            <a:spLocks noGrp="1"/>
          </p:cNvSpPr>
          <p:nvPr>
            <p:ph type="sldNum" sz="quarter" idx="12"/>
          </p:nvPr>
        </p:nvSpPr>
        <p:spPr/>
        <p:txBody>
          <a:bodyPr/>
          <a:lstStyle/>
          <a:p>
            <a:fld id="{3A98EE3D-8CD1-4C3F-BD1C-C98C9596463C}" type="slidenum">
              <a:rPr lang="en-US" smtClean="0"/>
              <a:t>31</a:t>
            </a:fld>
            <a:endParaRPr lang="en-US" dirty="0"/>
          </a:p>
        </p:txBody>
      </p:sp>
      <p:graphicFrame>
        <p:nvGraphicFramePr>
          <p:cNvPr id="7" name="Content Placeholder 6">
            <a:extLst>
              <a:ext uri="{FF2B5EF4-FFF2-40B4-BE49-F238E27FC236}">
                <a16:creationId xmlns="" xmlns:a16="http://schemas.microsoft.com/office/drawing/2014/main" id="{6DDD2BB4-DAAF-688A-86D8-C12725DEEEBE}"/>
              </a:ext>
            </a:extLst>
          </p:cNvPr>
          <p:cNvGraphicFramePr>
            <a:graphicFrameLocks noGrp="1"/>
          </p:cNvGraphicFramePr>
          <p:nvPr>
            <p:ph idx="1"/>
            <p:extLst>
              <p:ext uri="{D42A27DB-BD31-4B8C-83A1-F6EECF244321}">
                <p14:modId xmlns:p14="http://schemas.microsoft.com/office/powerpoint/2010/main" val="2363495515"/>
              </p:ext>
            </p:extLst>
          </p:nvPr>
        </p:nvGraphicFramePr>
        <p:xfrm>
          <a:off x="581192" y="1300294"/>
          <a:ext cx="11029616" cy="4974675"/>
        </p:xfrm>
        <a:graphic>
          <a:graphicData uri="http://schemas.openxmlformats.org/drawingml/2006/table">
            <a:tbl>
              <a:tblPr/>
              <a:tblGrid>
                <a:gridCol w="509377">
                  <a:extLst>
                    <a:ext uri="{9D8B030D-6E8A-4147-A177-3AD203B41FA5}">
                      <a16:colId xmlns="" xmlns:a16="http://schemas.microsoft.com/office/drawing/2014/main" val="1816039677"/>
                    </a:ext>
                  </a:extLst>
                </a:gridCol>
                <a:gridCol w="5151380">
                  <a:extLst>
                    <a:ext uri="{9D8B030D-6E8A-4147-A177-3AD203B41FA5}">
                      <a16:colId xmlns="" xmlns:a16="http://schemas.microsoft.com/office/drawing/2014/main" val="3113169060"/>
                    </a:ext>
                  </a:extLst>
                </a:gridCol>
                <a:gridCol w="1021645">
                  <a:extLst>
                    <a:ext uri="{9D8B030D-6E8A-4147-A177-3AD203B41FA5}">
                      <a16:colId xmlns="" xmlns:a16="http://schemas.microsoft.com/office/drawing/2014/main" val="1558818869"/>
                    </a:ext>
                  </a:extLst>
                </a:gridCol>
                <a:gridCol w="1282272">
                  <a:extLst>
                    <a:ext uri="{9D8B030D-6E8A-4147-A177-3AD203B41FA5}">
                      <a16:colId xmlns="" xmlns:a16="http://schemas.microsoft.com/office/drawing/2014/main" val="1947994575"/>
                    </a:ext>
                  </a:extLst>
                </a:gridCol>
                <a:gridCol w="950472">
                  <a:extLst>
                    <a:ext uri="{9D8B030D-6E8A-4147-A177-3AD203B41FA5}">
                      <a16:colId xmlns="" xmlns:a16="http://schemas.microsoft.com/office/drawing/2014/main" val="3688078370"/>
                    </a:ext>
                  </a:extLst>
                </a:gridCol>
                <a:gridCol w="946872">
                  <a:extLst>
                    <a:ext uri="{9D8B030D-6E8A-4147-A177-3AD203B41FA5}">
                      <a16:colId xmlns="" xmlns:a16="http://schemas.microsoft.com/office/drawing/2014/main" val="784339349"/>
                    </a:ext>
                  </a:extLst>
                </a:gridCol>
                <a:gridCol w="1167598">
                  <a:extLst>
                    <a:ext uri="{9D8B030D-6E8A-4147-A177-3AD203B41FA5}">
                      <a16:colId xmlns="" xmlns:a16="http://schemas.microsoft.com/office/drawing/2014/main" val="4109011108"/>
                    </a:ext>
                  </a:extLst>
                </a:gridCol>
              </a:tblGrid>
              <a:tr h="198987">
                <a:tc>
                  <a:txBody>
                    <a:bodyPr/>
                    <a:lstStyle/>
                    <a:p>
                      <a:pPr algn="r" rtl="0" fontAlgn="b"/>
                      <a:r>
                        <a:rPr lang="en-US" sz="1200">
                          <a:effectLst/>
                        </a:rPr>
                        <a:t>26</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Yutube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Thipphachanh</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682232052"/>
                  </a:ext>
                </a:extLst>
              </a:tr>
              <a:tr h="198987">
                <a:tc>
                  <a:txBody>
                    <a:bodyPr/>
                    <a:lstStyle/>
                    <a:p>
                      <a:pPr algn="r" rtl="0" fontAlgn="b"/>
                      <a:r>
                        <a:rPr lang="en-US" sz="1200">
                          <a:effectLst/>
                        </a:rPr>
                        <a:t>27</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Nametage of PFHA 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Vilasith</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300460180"/>
                  </a:ext>
                </a:extLst>
              </a:tr>
              <a:tr h="198987">
                <a:tc>
                  <a:txBody>
                    <a:bodyPr/>
                    <a:lstStyle/>
                    <a:p>
                      <a:pPr algn="r" rtl="0" fontAlgn="b"/>
                      <a:r>
                        <a:rPr lang="en-US" sz="1200">
                          <a:effectLst/>
                        </a:rPr>
                        <a:t>28</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official email address of PFHA 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523876962"/>
                  </a:ext>
                </a:extLst>
              </a:tr>
              <a:tr h="198987">
                <a:tc>
                  <a:txBody>
                    <a:bodyPr/>
                    <a:lstStyle/>
                    <a:p>
                      <a:pPr algn="r" rtl="0" fontAlgn="b"/>
                      <a:r>
                        <a:rPr lang="en-US" sz="1200">
                          <a:effectLst/>
                        </a:rPr>
                        <a:t>29</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Developing </a:t>
                      </a:r>
                      <a:r>
                        <a:rPr lang="en-US" sz="1200" b="0" dirty="0" err="1">
                          <a:effectLst/>
                          <a:latin typeface="Calibri" panose="020F0502020204030204" pitchFamily="34" charset="0"/>
                        </a:rPr>
                        <a:t>telephon</a:t>
                      </a:r>
                      <a:r>
                        <a:rPr lang="en-US" sz="1200" b="0" dirty="0">
                          <a:effectLst/>
                          <a:latin typeface="Calibri" panose="020F0502020204030204" pitchFamily="34" charset="0"/>
                        </a:rPr>
                        <a:t> line in the office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629634951"/>
                  </a:ext>
                </a:extLst>
              </a:tr>
              <a:tr h="198987">
                <a:tc>
                  <a:txBody>
                    <a:bodyPr/>
                    <a:lstStyle/>
                    <a:p>
                      <a:pPr algn="r" rtl="0" fontAlgn="b"/>
                      <a:r>
                        <a:rPr lang="en-US" sz="1200">
                          <a:effectLst/>
                        </a:rPr>
                        <a:t>30</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newsletter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725302953"/>
                  </a:ext>
                </a:extLst>
              </a:tr>
              <a:tr h="198987">
                <a:tc>
                  <a:txBody>
                    <a:bodyPr/>
                    <a:lstStyle/>
                    <a:p>
                      <a:pPr algn="r" rtl="0" fontAlgn="b"/>
                      <a:r>
                        <a:rPr lang="en-US" sz="1200">
                          <a:effectLst/>
                        </a:rPr>
                        <a:t>31</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newswriting guideline (on Social Media)</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587557588"/>
                  </a:ext>
                </a:extLst>
              </a:tr>
              <a:tr h="198987">
                <a:tc>
                  <a:txBody>
                    <a:bodyPr/>
                    <a:lstStyle/>
                    <a:p>
                      <a:pPr algn="r" rtl="0" fontAlgn="b"/>
                      <a:r>
                        <a:rPr lang="en-US" sz="1200">
                          <a:effectLst/>
                        </a:rPr>
                        <a:t>32</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Partners Survey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Vilasith</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254162465"/>
                  </a:ext>
                </a:extLst>
              </a:tr>
              <a:tr h="198987">
                <a:tc>
                  <a:txBody>
                    <a:bodyPr/>
                    <a:lstStyle/>
                    <a:p>
                      <a:pPr algn="r" rtl="0" fontAlgn="b"/>
                      <a:r>
                        <a:rPr lang="en-US" sz="1200">
                          <a:effectLst/>
                        </a:rPr>
                        <a:t>33</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Developing the best staff survey and </a:t>
                      </a:r>
                      <a:r>
                        <a:rPr lang="en-US" sz="1200" b="0" dirty="0" err="1">
                          <a:effectLst/>
                          <a:latin typeface="Calibri" panose="020F0502020204030204" pitchFamily="34" charset="0"/>
                        </a:rPr>
                        <a:t>appliciation</a:t>
                      </a:r>
                      <a:r>
                        <a:rPr lang="en-US" sz="1200" b="0" dirty="0">
                          <a:effectLst/>
                          <a:latin typeface="Calibri" panose="020F0502020204030204" pitchFamily="34" charset="0"/>
                        </a:rPr>
                        <a:t>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Vilasith</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761152890"/>
                  </a:ext>
                </a:extLst>
              </a:tr>
              <a:tr h="198987">
                <a:tc>
                  <a:txBody>
                    <a:bodyPr/>
                    <a:lstStyle/>
                    <a:p>
                      <a:pPr algn="r" rtl="0" fontAlgn="b"/>
                      <a:r>
                        <a:rPr lang="en-US" sz="1200">
                          <a:effectLst/>
                        </a:rPr>
                        <a:t>34</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DRIVE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Vilasith</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Thipphachanh</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2020</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448556225"/>
                  </a:ext>
                </a:extLst>
              </a:tr>
              <a:tr h="198987">
                <a:tc>
                  <a:txBody>
                    <a:bodyPr/>
                    <a:lstStyle/>
                    <a:p>
                      <a:pPr algn="r" rtl="0" fontAlgn="b"/>
                      <a:r>
                        <a:rPr lang="en-US" sz="1200">
                          <a:effectLst/>
                        </a:rPr>
                        <a:t>35</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overview video</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Thipphachanh</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Vanhnasone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50479254"/>
                  </a:ext>
                </a:extLst>
              </a:tr>
              <a:tr h="198987">
                <a:tc>
                  <a:txBody>
                    <a:bodyPr/>
                    <a:lstStyle/>
                    <a:p>
                      <a:pPr algn="r" rtl="0" fontAlgn="b"/>
                      <a:r>
                        <a:rPr lang="en-US" sz="1200">
                          <a:effectLst/>
                        </a:rPr>
                        <a:t>36</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brochure of 9 topics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All project staff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637887632"/>
                  </a:ext>
                </a:extLst>
              </a:tr>
              <a:tr h="198987">
                <a:tc>
                  <a:txBody>
                    <a:bodyPr/>
                    <a:lstStyle/>
                    <a:p>
                      <a:pPr algn="r" rtl="0" fontAlgn="b"/>
                      <a:r>
                        <a:rPr lang="en-US" sz="1200">
                          <a:effectLst/>
                        </a:rPr>
                        <a:t>37</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Performance Evaluation System</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95185301"/>
                  </a:ext>
                </a:extLst>
              </a:tr>
              <a:tr h="198987">
                <a:tc>
                  <a:txBody>
                    <a:bodyPr/>
                    <a:lstStyle/>
                    <a:p>
                      <a:pPr algn="r" rtl="0" fontAlgn="b"/>
                      <a:r>
                        <a:rPr lang="en-US" sz="1200">
                          <a:effectLst/>
                        </a:rPr>
                        <a:t>38</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MIS system (Management Information System)</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09463191"/>
                  </a:ext>
                </a:extLst>
              </a:tr>
              <a:tr h="198987">
                <a:tc>
                  <a:txBody>
                    <a:bodyPr/>
                    <a:lstStyle/>
                    <a:p>
                      <a:pPr algn="r" rtl="0" fontAlgn="b"/>
                      <a:r>
                        <a:rPr lang="en-US" sz="1200">
                          <a:effectLst/>
                        </a:rPr>
                        <a:t>39</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internal meeding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810315242"/>
                  </a:ext>
                </a:extLst>
              </a:tr>
              <a:tr h="198987">
                <a:tc>
                  <a:txBody>
                    <a:bodyPr/>
                    <a:lstStyle/>
                    <a:p>
                      <a:pPr algn="r" rtl="0" fontAlgn="b"/>
                      <a:r>
                        <a:rPr lang="en-US" sz="1200">
                          <a:effectLst/>
                        </a:rPr>
                        <a:t>40</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COVID 19 prevention guideline at workplace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528976952"/>
                  </a:ext>
                </a:extLst>
              </a:tr>
              <a:tr h="198987">
                <a:tc>
                  <a:txBody>
                    <a:bodyPr/>
                    <a:lstStyle/>
                    <a:p>
                      <a:pPr algn="r" rtl="0" fontAlgn="b"/>
                      <a:r>
                        <a:rPr lang="en-US" sz="1200">
                          <a:effectLst/>
                        </a:rPr>
                        <a:t>41</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Partnership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335702868"/>
                  </a:ext>
                </a:extLst>
              </a:tr>
              <a:tr h="198987">
                <a:tc>
                  <a:txBody>
                    <a:bodyPr/>
                    <a:lstStyle/>
                    <a:p>
                      <a:pPr algn="r" rtl="0" fontAlgn="b"/>
                      <a:r>
                        <a:rPr lang="en-US" sz="1200">
                          <a:effectLst/>
                        </a:rPr>
                        <a:t>42</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Donation Mangement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349437533"/>
                  </a:ext>
                </a:extLst>
              </a:tr>
              <a:tr h="198987">
                <a:tc>
                  <a:txBody>
                    <a:bodyPr/>
                    <a:lstStyle/>
                    <a:p>
                      <a:pPr algn="r" rtl="0" fontAlgn="b"/>
                      <a:r>
                        <a:rPr lang="en-US" sz="1200">
                          <a:effectLst/>
                        </a:rPr>
                        <a:t>43</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Stock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149058748"/>
                  </a:ext>
                </a:extLst>
              </a:tr>
              <a:tr h="198987">
                <a:tc>
                  <a:txBody>
                    <a:bodyPr/>
                    <a:lstStyle/>
                    <a:p>
                      <a:pPr algn="r" rtl="0" fontAlgn="b"/>
                      <a:r>
                        <a:rPr lang="en-US" sz="1200">
                          <a:effectLst/>
                        </a:rPr>
                        <a:t>44</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staff working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053343285"/>
                  </a:ext>
                </a:extLst>
              </a:tr>
              <a:tr h="198987">
                <a:tc>
                  <a:txBody>
                    <a:bodyPr/>
                    <a:lstStyle/>
                    <a:p>
                      <a:pPr algn="r" rtl="0" fontAlgn="b"/>
                      <a:r>
                        <a:rPr lang="en-US" sz="1200">
                          <a:effectLst/>
                        </a:rPr>
                        <a:t>45</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Intern Capacity Building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092977995"/>
                  </a:ext>
                </a:extLst>
              </a:tr>
              <a:tr h="198987">
                <a:tc>
                  <a:txBody>
                    <a:bodyPr/>
                    <a:lstStyle/>
                    <a:p>
                      <a:pPr algn="r" rtl="0" fontAlgn="b"/>
                      <a:r>
                        <a:rPr lang="en-US" sz="1200">
                          <a:effectLst/>
                        </a:rPr>
                        <a:t>46</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Youth Volunteer Capacity building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684648108"/>
                  </a:ext>
                </a:extLst>
              </a:tr>
              <a:tr h="198987">
                <a:tc>
                  <a:txBody>
                    <a:bodyPr/>
                    <a:lstStyle/>
                    <a:p>
                      <a:pPr algn="r" rtl="0" fontAlgn="b"/>
                      <a:r>
                        <a:rPr lang="en-US" sz="1200">
                          <a:effectLst/>
                        </a:rPr>
                        <a:t>47</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Request and Advance Clearance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336395919"/>
                  </a:ext>
                </a:extLst>
              </a:tr>
              <a:tr h="198987">
                <a:tc>
                  <a:txBody>
                    <a:bodyPr/>
                    <a:lstStyle/>
                    <a:p>
                      <a:pPr algn="r" rtl="0" fontAlgn="b"/>
                      <a:r>
                        <a:rPr lang="en-US" sz="1200">
                          <a:effectLst/>
                        </a:rPr>
                        <a:t>48</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Filing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89225105"/>
                  </a:ext>
                </a:extLst>
              </a:tr>
              <a:tr h="198987">
                <a:tc>
                  <a:txBody>
                    <a:bodyPr/>
                    <a:lstStyle/>
                    <a:p>
                      <a:pPr algn="r" rtl="0" fontAlgn="b"/>
                      <a:r>
                        <a:rPr lang="en-US" sz="1200">
                          <a:effectLst/>
                        </a:rPr>
                        <a:t>49</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Staff Recruitment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74797221"/>
                  </a:ext>
                </a:extLst>
              </a:tr>
              <a:tr h="198987">
                <a:tc>
                  <a:txBody>
                    <a:bodyPr/>
                    <a:lstStyle/>
                    <a:p>
                      <a:pPr algn="r" rtl="0" fontAlgn="b"/>
                      <a:r>
                        <a:rPr lang="en-US" sz="1200">
                          <a:effectLst/>
                        </a:rPr>
                        <a:t>50</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Information Source guideline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Documented </a:t>
                      </a:r>
                    </a:p>
                  </a:txBody>
                  <a:tcPr marL="7570" marR="7570"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177935433"/>
                  </a:ext>
                </a:extLst>
              </a:tr>
            </a:tbl>
          </a:graphicData>
        </a:graphic>
      </p:graphicFrame>
    </p:spTree>
    <p:extLst>
      <p:ext uri="{BB962C8B-B14F-4D97-AF65-F5344CB8AC3E}">
        <p14:creationId xmlns:p14="http://schemas.microsoft.com/office/powerpoint/2010/main" val="10198728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2352DD1-7B09-81BF-EDA6-5A373CCAB8EC}"/>
              </a:ext>
            </a:extLst>
          </p:cNvPr>
          <p:cNvSpPr>
            <a:spLocks noGrp="1"/>
          </p:cNvSpPr>
          <p:nvPr>
            <p:ph type="title"/>
          </p:nvPr>
        </p:nvSpPr>
        <p:spPr>
          <a:xfrm>
            <a:off x="581192" y="702156"/>
            <a:ext cx="11029616" cy="589749"/>
          </a:xfrm>
        </p:spPr>
        <p:txBody>
          <a:bodyPr/>
          <a:lstStyle/>
          <a:p>
            <a:endParaRPr lang="en-US"/>
          </a:p>
        </p:txBody>
      </p:sp>
      <p:graphicFrame>
        <p:nvGraphicFramePr>
          <p:cNvPr id="5" name="Content Placeholder 4">
            <a:extLst>
              <a:ext uri="{FF2B5EF4-FFF2-40B4-BE49-F238E27FC236}">
                <a16:creationId xmlns="" xmlns:a16="http://schemas.microsoft.com/office/drawing/2014/main" id="{95FE60C1-B29F-FF08-AFAB-11D2009F00B9}"/>
              </a:ext>
            </a:extLst>
          </p:cNvPr>
          <p:cNvGraphicFramePr>
            <a:graphicFrameLocks noGrp="1"/>
          </p:cNvGraphicFramePr>
          <p:nvPr>
            <p:ph idx="1"/>
            <p:extLst>
              <p:ext uri="{D42A27DB-BD31-4B8C-83A1-F6EECF244321}">
                <p14:modId xmlns:p14="http://schemas.microsoft.com/office/powerpoint/2010/main" val="1030438148"/>
              </p:ext>
            </p:extLst>
          </p:nvPr>
        </p:nvGraphicFramePr>
        <p:xfrm>
          <a:off x="581190" y="1291905"/>
          <a:ext cx="11029618" cy="5132011"/>
        </p:xfrm>
        <a:graphic>
          <a:graphicData uri="http://schemas.openxmlformats.org/drawingml/2006/table">
            <a:tbl>
              <a:tblPr/>
              <a:tblGrid>
                <a:gridCol w="302324">
                  <a:extLst>
                    <a:ext uri="{9D8B030D-6E8A-4147-A177-3AD203B41FA5}">
                      <a16:colId xmlns="" xmlns:a16="http://schemas.microsoft.com/office/drawing/2014/main" val="1554951962"/>
                    </a:ext>
                  </a:extLst>
                </a:gridCol>
                <a:gridCol w="5358436">
                  <a:extLst>
                    <a:ext uri="{9D8B030D-6E8A-4147-A177-3AD203B41FA5}">
                      <a16:colId xmlns="" xmlns:a16="http://schemas.microsoft.com/office/drawing/2014/main" val="347445133"/>
                    </a:ext>
                  </a:extLst>
                </a:gridCol>
                <a:gridCol w="1021648">
                  <a:extLst>
                    <a:ext uri="{9D8B030D-6E8A-4147-A177-3AD203B41FA5}">
                      <a16:colId xmlns="" xmlns:a16="http://schemas.microsoft.com/office/drawing/2014/main" val="838028545"/>
                    </a:ext>
                  </a:extLst>
                </a:gridCol>
                <a:gridCol w="1282272">
                  <a:extLst>
                    <a:ext uri="{9D8B030D-6E8A-4147-A177-3AD203B41FA5}">
                      <a16:colId xmlns="" xmlns:a16="http://schemas.microsoft.com/office/drawing/2014/main" val="1396950224"/>
                    </a:ext>
                  </a:extLst>
                </a:gridCol>
                <a:gridCol w="1334394">
                  <a:extLst>
                    <a:ext uri="{9D8B030D-6E8A-4147-A177-3AD203B41FA5}">
                      <a16:colId xmlns="" xmlns:a16="http://schemas.microsoft.com/office/drawing/2014/main" val="461663841"/>
                    </a:ext>
                  </a:extLst>
                </a:gridCol>
                <a:gridCol w="562948">
                  <a:extLst>
                    <a:ext uri="{9D8B030D-6E8A-4147-A177-3AD203B41FA5}">
                      <a16:colId xmlns="" xmlns:a16="http://schemas.microsoft.com/office/drawing/2014/main" val="2372984548"/>
                    </a:ext>
                  </a:extLst>
                </a:gridCol>
                <a:gridCol w="1167596">
                  <a:extLst>
                    <a:ext uri="{9D8B030D-6E8A-4147-A177-3AD203B41FA5}">
                      <a16:colId xmlns="" xmlns:a16="http://schemas.microsoft.com/office/drawing/2014/main" val="1974814709"/>
                    </a:ext>
                  </a:extLst>
                </a:gridCol>
              </a:tblGrid>
              <a:tr h="223131">
                <a:tc>
                  <a:txBody>
                    <a:bodyPr/>
                    <a:lstStyle/>
                    <a:p>
                      <a:pPr algn="r" rtl="0" fontAlgn="b"/>
                      <a:r>
                        <a:rPr lang="en-US" sz="1200">
                          <a:effectLst/>
                        </a:rPr>
                        <a:t>51</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Workplace guideline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96197173"/>
                  </a:ext>
                </a:extLst>
              </a:tr>
              <a:tr h="223131">
                <a:tc>
                  <a:txBody>
                    <a:bodyPr/>
                    <a:lstStyle/>
                    <a:p>
                      <a:pPr algn="r" rtl="0" fontAlgn="b"/>
                      <a:r>
                        <a:rPr lang="en-US" sz="1200">
                          <a:effectLst/>
                        </a:rPr>
                        <a:t>52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PFHA Drafting Manual guideline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447431211"/>
                  </a:ext>
                </a:extLst>
              </a:tr>
              <a:tr h="223131">
                <a:tc>
                  <a:txBody>
                    <a:bodyPr/>
                    <a:lstStyle/>
                    <a:p>
                      <a:pPr algn="r" rtl="0" fontAlgn="b"/>
                      <a:r>
                        <a:rPr lang="en-US" sz="1200">
                          <a:effectLst/>
                        </a:rPr>
                        <a:t>53</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SMT system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endParaRPr lang="en-US" sz="1200">
                        <a:effectLst/>
                      </a:endParaRP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2020</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515870314"/>
                  </a:ext>
                </a:extLst>
              </a:tr>
              <a:tr h="223131">
                <a:tc>
                  <a:txBody>
                    <a:bodyPr/>
                    <a:lstStyle/>
                    <a:p>
                      <a:pPr algn="r" rtl="0" fontAlgn="b"/>
                      <a:r>
                        <a:rPr lang="en-US" sz="1200">
                          <a:effectLst/>
                        </a:rPr>
                        <a:t>54</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Devleoping gender-self assessment tools</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IPPF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SMT</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2021</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261667443"/>
                  </a:ext>
                </a:extLst>
              </a:tr>
              <a:tr h="223131">
                <a:tc>
                  <a:txBody>
                    <a:bodyPr/>
                    <a:lstStyle/>
                    <a:p>
                      <a:pPr algn="r" rtl="0" fontAlgn="b"/>
                      <a:r>
                        <a:rPr lang="en-US" sz="1200">
                          <a:effectLst/>
                        </a:rPr>
                        <a:t>55</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dirty="0">
                          <a:effectLst/>
                          <a:latin typeface="Calibri" panose="020F0502020204030204" pitchFamily="34" charset="0"/>
                        </a:rPr>
                        <a:t>Developing Sexual Right promotion video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Sinthavilay</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495832526"/>
                  </a:ext>
                </a:extLst>
              </a:tr>
              <a:tr h="223131">
                <a:tc>
                  <a:txBody>
                    <a:bodyPr/>
                    <a:lstStyle/>
                    <a:p>
                      <a:pPr algn="r" rtl="0" fontAlgn="b"/>
                      <a:r>
                        <a:rPr lang="en-US" sz="1200">
                          <a:effectLst/>
                        </a:rPr>
                        <a:t>56</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Organizational Structure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Southisouk</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993377180"/>
                  </a:ext>
                </a:extLst>
              </a:tr>
              <a:tr h="223131">
                <a:tc>
                  <a:txBody>
                    <a:bodyPr/>
                    <a:lstStyle/>
                    <a:p>
                      <a:pPr algn="r" rtl="0" fontAlgn="b"/>
                      <a:r>
                        <a:rPr lang="en-US" sz="1200">
                          <a:effectLst/>
                        </a:rPr>
                        <a:t>57</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PFHA new strategy 2023-2028</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569600511"/>
                  </a:ext>
                </a:extLst>
              </a:tr>
              <a:tr h="223131">
                <a:tc>
                  <a:txBody>
                    <a:bodyPr/>
                    <a:lstStyle/>
                    <a:p>
                      <a:pPr algn="r" rtl="0" fontAlgn="b"/>
                      <a:r>
                        <a:rPr lang="en-US" sz="1200">
                          <a:effectLst/>
                        </a:rPr>
                        <a:t>58</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HR tools</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Southisouk</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608382641"/>
                  </a:ext>
                </a:extLst>
              </a:tr>
              <a:tr h="223131">
                <a:tc>
                  <a:txBody>
                    <a:bodyPr/>
                    <a:lstStyle/>
                    <a:p>
                      <a:pPr algn="r" rtl="0" fontAlgn="b"/>
                      <a:r>
                        <a:rPr lang="en-US" sz="1200">
                          <a:effectLst/>
                        </a:rPr>
                        <a:t>59</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Applying the Organizational Capacity Self Assessment</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All staff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CARE Laos</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390885746"/>
                  </a:ext>
                </a:extLst>
              </a:tr>
              <a:tr h="223131">
                <a:tc>
                  <a:txBody>
                    <a:bodyPr/>
                    <a:lstStyle/>
                    <a:p>
                      <a:pPr algn="r" rtl="0" fontAlgn="b"/>
                      <a:r>
                        <a:rPr lang="en-US" sz="1200">
                          <a:effectLst/>
                        </a:rPr>
                        <a:t>60</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Revising PFHA Constitution (English version)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IPPF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205476762"/>
                  </a:ext>
                </a:extLst>
              </a:tr>
              <a:tr h="223131">
                <a:tc>
                  <a:txBody>
                    <a:bodyPr/>
                    <a:lstStyle/>
                    <a:p>
                      <a:pPr algn="r" rtl="0" fontAlgn="b"/>
                      <a:r>
                        <a:rPr lang="en-US" sz="1200">
                          <a:effectLst/>
                        </a:rPr>
                        <a:t>61</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organizational dashboard</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Sengphet</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324548973"/>
                  </a:ext>
                </a:extLst>
              </a:tr>
              <a:tr h="223131">
                <a:tc>
                  <a:txBody>
                    <a:bodyPr/>
                    <a:lstStyle/>
                    <a:p>
                      <a:pPr algn="r" rtl="0" fontAlgn="b"/>
                      <a:r>
                        <a:rPr lang="en-US" sz="1200">
                          <a:effectLst/>
                        </a:rPr>
                        <a:t>62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the system of annual unit workplans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Head of Unit</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420657651"/>
                  </a:ext>
                </a:extLst>
              </a:tr>
              <a:tr h="223131">
                <a:tc>
                  <a:txBody>
                    <a:bodyPr/>
                    <a:lstStyle/>
                    <a:p>
                      <a:pPr algn="r" rtl="0" fontAlgn="b"/>
                      <a:r>
                        <a:rPr lang="en-US" sz="1200">
                          <a:effectLst/>
                        </a:rPr>
                        <a:t>63</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staff profile</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Thipphachanh</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Thipphachanh</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Villasith</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525516928"/>
                  </a:ext>
                </a:extLst>
              </a:tr>
              <a:tr h="223131">
                <a:tc>
                  <a:txBody>
                    <a:bodyPr/>
                    <a:lstStyle/>
                    <a:p>
                      <a:pPr algn="r" rtl="0" fontAlgn="b"/>
                      <a:r>
                        <a:rPr lang="en-US" sz="1200">
                          <a:effectLst/>
                        </a:rPr>
                        <a:t>64</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IPPF Business Plan for the next three year</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IPPF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Chintana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Sengphet/Souphon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680306554"/>
                  </a:ext>
                </a:extLst>
              </a:tr>
              <a:tr h="223131">
                <a:tc>
                  <a:txBody>
                    <a:bodyPr/>
                    <a:lstStyle/>
                    <a:p>
                      <a:pPr algn="r" rtl="0" fontAlgn="b"/>
                      <a:r>
                        <a:rPr lang="en-US" sz="1200">
                          <a:effectLst/>
                        </a:rPr>
                        <a:t>65</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and maintaining youth network with schools</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Vanhnasone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Bouavanh</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600206347"/>
                  </a:ext>
                </a:extLst>
              </a:tr>
              <a:tr h="223131">
                <a:tc>
                  <a:txBody>
                    <a:bodyPr/>
                    <a:lstStyle/>
                    <a:p>
                      <a:pPr algn="r" rtl="0" fontAlgn="b"/>
                      <a:r>
                        <a:rPr lang="en-US" sz="1200">
                          <a:effectLst/>
                        </a:rPr>
                        <a:t>66</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google form for internal tracking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Vilasith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133178139"/>
                  </a:ext>
                </a:extLst>
              </a:tr>
              <a:tr h="223131">
                <a:tc>
                  <a:txBody>
                    <a:bodyPr/>
                    <a:lstStyle/>
                    <a:p>
                      <a:pPr algn="r" rtl="0" fontAlgn="b"/>
                      <a:r>
                        <a:rPr lang="en-US" sz="1200">
                          <a:effectLst/>
                        </a:rPr>
                        <a:t>67</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one paper of project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Thipphachanh</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Project Manager</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467026550"/>
                  </a:ext>
                </a:extLst>
              </a:tr>
              <a:tr h="223131">
                <a:tc>
                  <a:txBody>
                    <a:bodyPr/>
                    <a:lstStyle/>
                    <a:p>
                      <a:pPr algn="r" rtl="0" fontAlgn="b"/>
                      <a:r>
                        <a:rPr lang="en-US" sz="1200">
                          <a:effectLst/>
                        </a:rPr>
                        <a:t>68</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Youth Training Package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Vanhnasone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SMT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104938191"/>
                  </a:ext>
                </a:extLst>
              </a:tr>
              <a:tr h="223131">
                <a:tc>
                  <a:txBody>
                    <a:bodyPr/>
                    <a:lstStyle/>
                    <a:p>
                      <a:pPr algn="r" rtl="0" fontAlgn="b"/>
                      <a:r>
                        <a:rPr lang="en-US" sz="1200">
                          <a:effectLst/>
                        </a:rPr>
                        <a:t>69</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JD for each position of PFHA_HR</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Southisouk</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177138419"/>
                  </a:ext>
                </a:extLst>
              </a:tr>
              <a:tr h="223131">
                <a:tc>
                  <a:txBody>
                    <a:bodyPr/>
                    <a:lstStyle/>
                    <a:p>
                      <a:pPr algn="r" rtl="0" fontAlgn="b"/>
                      <a:r>
                        <a:rPr lang="en-US" sz="1200">
                          <a:effectLst/>
                        </a:rPr>
                        <a:t>70</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Developing QA system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2999766081"/>
                  </a:ext>
                </a:extLst>
              </a:tr>
              <a:tr h="223131">
                <a:tc>
                  <a:txBody>
                    <a:bodyPr/>
                    <a:lstStyle/>
                    <a:p>
                      <a:pPr algn="r" rtl="0" fontAlgn="b"/>
                      <a:r>
                        <a:rPr lang="en-US" sz="1200">
                          <a:effectLst/>
                        </a:rPr>
                        <a:t>71</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Developing the history of PFHA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Staff</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b="0">
                          <a:effectLst/>
                          <a:latin typeface="Calibri" panose="020F0502020204030204" pitchFamily="34" charset="0"/>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b="0">
                          <a:effectLst/>
                          <a:latin typeface="Calibri" panose="020F0502020204030204" pitchFamily="34" charset="0"/>
                        </a:rPr>
                        <a:t>Documented </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4236224088"/>
                  </a:ext>
                </a:extLst>
              </a:tr>
              <a:tr h="446260">
                <a:tc>
                  <a:txBody>
                    <a:bodyPr/>
                    <a:lstStyle/>
                    <a:p>
                      <a:pPr algn="r" rtl="0" fontAlgn="b"/>
                      <a:r>
                        <a:rPr lang="en-US" sz="1200">
                          <a:effectLst/>
                        </a:rPr>
                        <a:t>72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Developing the PFHA history video clip</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Thipphachanh, Sinthavilay, Vilasith</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a:effectLst/>
                        </a:rPr>
                        <a:t>Souphon</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algn="r" rtl="0" fontAlgn="b"/>
                      <a:r>
                        <a:rPr lang="en-US" sz="1200">
                          <a:effectLst/>
                        </a:rPr>
                        <a:t>2022</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tc>
                  <a:txBody>
                    <a:bodyPr/>
                    <a:lstStyle/>
                    <a:p>
                      <a:pPr rtl="0" fontAlgn="b"/>
                      <a:r>
                        <a:rPr lang="en-US" sz="1200" dirty="0">
                          <a:effectLst/>
                        </a:rPr>
                        <a:t>Video</a:t>
                      </a:r>
                    </a:p>
                  </a:txBody>
                  <a:tcPr marL="8229" marR="8229" marT="0" marB="0" anchor="b">
                    <a:lnL w="9525" cap="flat" cmpd="sng" algn="ctr">
                      <a:solidFill>
                        <a:srgbClr val="CCCCCC"/>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tcPr>
                </a:tc>
                <a:extLst>
                  <a:ext uri="{0D108BD9-81ED-4DB2-BD59-A6C34878D82A}">
                    <a16:rowId xmlns="" xmlns:a16="http://schemas.microsoft.com/office/drawing/2014/main" val="3024826910"/>
                  </a:ext>
                </a:extLst>
              </a:tr>
            </a:tbl>
          </a:graphicData>
        </a:graphic>
      </p:graphicFrame>
      <p:sp>
        <p:nvSpPr>
          <p:cNvPr id="4" name="Slide Number Placeholder 3">
            <a:extLst>
              <a:ext uri="{FF2B5EF4-FFF2-40B4-BE49-F238E27FC236}">
                <a16:creationId xmlns="" xmlns:a16="http://schemas.microsoft.com/office/drawing/2014/main" id="{3227F0B4-8F53-60DE-E0A8-B6471845D55E}"/>
              </a:ext>
            </a:extLst>
          </p:cNvPr>
          <p:cNvSpPr>
            <a:spLocks noGrp="1"/>
          </p:cNvSpPr>
          <p:nvPr>
            <p:ph type="sldNum" sz="quarter" idx="12"/>
          </p:nvPr>
        </p:nvSpPr>
        <p:spPr/>
        <p:txBody>
          <a:bodyPr/>
          <a:lstStyle/>
          <a:p>
            <a:fld id="{3A98EE3D-8CD1-4C3F-BD1C-C98C9596463C}" type="slidenum">
              <a:rPr lang="en-US" smtClean="0"/>
              <a:t>32</a:t>
            </a:fld>
            <a:endParaRPr lang="en-US" dirty="0"/>
          </a:p>
        </p:txBody>
      </p:sp>
    </p:spTree>
    <p:extLst>
      <p:ext uri="{BB962C8B-B14F-4D97-AF65-F5344CB8AC3E}">
        <p14:creationId xmlns:p14="http://schemas.microsoft.com/office/powerpoint/2010/main" val="13597115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F1AFE6-5CE2-D78A-9C0F-68E24FB9513F}"/>
              </a:ext>
            </a:extLst>
          </p:cNvPr>
          <p:cNvSpPr>
            <a:spLocks noGrp="1"/>
          </p:cNvSpPr>
          <p:nvPr>
            <p:ph type="title"/>
          </p:nvPr>
        </p:nvSpPr>
        <p:spPr/>
        <p:txBody>
          <a:bodyPr>
            <a:normAutofit/>
          </a:bodyPr>
          <a:lstStyle/>
          <a:p>
            <a:r>
              <a:rPr lang="lo-LA" sz="2400" dirty="0">
                <a:latin typeface="Phetsarath OT" panose="02000500000000000001" pitchFamily="2" charset="2"/>
                <a:ea typeface="Phetsarath OT" panose="02000500000000000001" pitchFamily="2" charset="2"/>
                <a:cs typeface="Phetsarath OT" panose="02000500000000000001" pitchFamily="2" charset="2"/>
              </a:rPr>
              <a:t>ເອກະສານຊ້ອນທ້າຍ </a:t>
            </a:r>
            <a:r>
              <a:rPr lang="en-US" sz="2400" dirty="0">
                <a:latin typeface="Phetsarath OT" panose="02000500000000000001" pitchFamily="2" charset="2"/>
                <a:ea typeface="Phetsarath OT" panose="02000500000000000001" pitchFamily="2" charset="2"/>
                <a:cs typeface="Phetsarath OT" panose="02000500000000000001" pitchFamily="2" charset="2"/>
              </a:rPr>
              <a:t>5 </a:t>
            </a:r>
            <a:r>
              <a:rPr lang="lo-LA" sz="2400" dirty="0">
                <a:latin typeface="Phetsarath OT" panose="02000500000000000001" pitchFamily="2" charset="2"/>
                <a:ea typeface="Phetsarath OT" panose="02000500000000000001" pitchFamily="2" charset="2"/>
                <a:cs typeface="Phetsarath OT" panose="02000500000000000001" pitchFamily="2" charset="2"/>
              </a:rPr>
              <a:t>ລາຍຊທາ ແຜນງານ/ໂຄງການ ສສສຄ ແຕ່ມີ 201</a:t>
            </a:r>
            <a:r>
              <a:rPr lang="en-US" sz="2400" dirty="0">
                <a:latin typeface="Phetsarath OT" panose="02000500000000000001" pitchFamily="2" charset="2"/>
                <a:ea typeface="Phetsarath OT" panose="02000500000000000001" pitchFamily="2" charset="2"/>
                <a:cs typeface="Phetsarath OT" panose="02000500000000000001" pitchFamily="2" charset="2"/>
              </a:rPr>
              <a:t>2</a:t>
            </a:r>
            <a:r>
              <a:rPr lang="lo-LA" sz="2400" dirty="0">
                <a:latin typeface="Phetsarath OT" panose="02000500000000000001" pitchFamily="2" charset="2"/>
                <a:ea typeface="Phetsarath OT" panose="02000500000000000001" pitchFamily="2" charset="2"/>
                <a:cs typeface="Phetsarath OT" panose="02000500000000000001" pitchFamily="2" charset="2"/>
              </a:rPr>
              <a:t>-2022</a:t>
            </a:r>
            <a:r>
              <a:rPr lang="en-US" sz="2400" dirty="0">
                <a:latin typeface="Phetsarath OT" panose="02000500000000000001" pitchFamily="2" charset="2"/>
                <a:ea typeface="Phetsarath OT" panose="02000500000000000001" pitchFamily="2" charset="2"/>
                <a:cs typeface="Phetsarath OT" panose="02000500000000000001" pitchFamily="2" charset="2"/>
              </a:rPr>
              <a:t/>
            </a:r>
            <a:br>
              <a:rPr lang="en-US" sz="2400" dirty="0">
                <a:latin typeface="Phetsarath OT" panose="02000500000000000001" pitchFamily="2" charset="2"/>
                <a:ea typeface="Phetsarath OT" panose="02000500000000000001" pitchFamily="2" charset="2"/>
                <a:cs typeface="Phetsarath OT" panose="02000500000000000001" pitchFamily="2" charset="2"/>
              </a:rPr>
            </a:br>
            <a:r>
              <a:rPr lang="en-US" sz="2400" dirty="0">
                <a:latin typeface="Phetsarath OT" panose="02000500000000000001" pitchFamily="2" charset="2"/>
                <a:ea typeface="Phetsarath OT" panose="02000500000000000001" pitchFamily="2" charset="2"/>
                <a:cs typeface="Phetsarath OT" panose="02000500000000000001" pitchFamily="2" charset="2"/>
              </a:rPr>
              <a:t/>
            </a:r>
            <a:br>
              <a:rPr lang="en-US" sz="2400" dirty="0">
                <a:latin typeface="Phetsarath OT" panose="02000500000000000001" pitchFamily="2" charset="2"/>
                <a:ea typeface="Phetsarath OT" panose="02000500000000000001" pitchFamily="2" charset="2"/>
                <a:cs typeface="Phetsarath OT" panose="02000500000000000001" pitchFamily="2" charset="2"/>
              </a:rPr>
            </a:br>
            <a:endParaRPr lang="en-US" sz="2400" dirty="0"/>
          </a:p>
        </p:txBody>
      </p:sp>
      <p:sp>
        <p:nvSpPr>
          <p:cNvPr id="3" name="Content Placeholder 2">
            <a:extLst>
              <a:ext uri="{FF2B5EF4-FFF2-40B4-BE49-F238E27FC236}">
                <a16:creationId xmlns="" xmlns:a16="http://schemas.microsoft.com/office/drawing/2014/main" id="{4E972B26-5BF3-C70B-AD1D-37AACF49E1A1}"/>
              </a:ext>
            </a:extLst>
          </p:cNvPr>
          <p:cNvSpPr>
            <a:spLocks noGrp="1"/>
          </p:cNvSpPr>
          <p:nvPr>
            <p:ph idx="1"/>
          </p:nvPr>
        </p:nvSpPr>
        <p:spPr/>
        <p:txBody>
          <a:bodyPr/>
          <a:lstStyle/>
          <a:p>
            <a:endParaRPr lang="en-US"/>
          </a:p>
        </p:txBody>
      </p:sp>
      <p:sp>
        <p:nvSpPr>
          <p:cNvPr id="4" name="Slide Number Placeholder 3">
            <a:extLst>
              <a:ext uri="{FF2B5EF4-FFF2-40B4-BE49-F238E27FC236}">
                <a16:creationId xmlns="" xmlns:a16="http://schemas.microsoft.com/office/drawing/2014/main" id="{521FBEAB-954D-E954-A608-9F2592E864D4}"/>
              </a:ext>
            </a:extLst>
          </p:cNvPr>
          <p:cNvSpPr>
            <a:spLocks noGrp="1"/>
          </p:cNvSpPr>
          <p:nvPr>
            <p:ph type="sldNum" sz="quarter" idx="12"/>
          </p:nvPr>
        </p:nvSpPr>
        <p:spPr/>
        <p:txBody>
          <a:bodyPr/>
          <a:lstStyle/>
          <a:p>
            <a:fld id="{D57F1E4F-1CFF-5643-939E-217C01CDF565}" type="slidenum">
              <a:rPr lang="en-US" smtClean="0"/>
              <a:pPr/>
              <a:t>33</a:t>
            </a:fld>
            <a:endParaRPr lang="en-US" dirty="0"/>
          </a:p>
        </p:txBody>
      </p:sp>
      <p:graphicFrame>
        <p:nvGraphicFramePr>
          <p:cNvPr id="6" name="Content Placeholder 3">
            <a:extLst>
              <a:ext uri="{FF2B5EF4-FFF2-40B4-BE49-F238E27FC236}">
                <a16:creationId xmlns="" xmlns:a16="http://schemas.microsoft.com/office/drawing/2014/main" id="{2621F03E-61BE-9881-FEE0-9DFDB7CE8E7C}"/>
              </a:ext>
            </a:extLst>
          </p:cNvPr>
          <p:cNvGraphicFramePr>
            <a:graphicFrameLocks/>
          </p:cNvGraphicFramePr>
          <p:nvPr>
            <p:extLst>
              <p:ext uri="{D42A27DB-BD31-4B8C-83A1-F6EECF244321}">
                <p14:modId xmlns:p14="http://schemas.microsoft.com/office/powerpoint/2010/main" val="2783909009"/>
              </p:ext>
            </p:extLst>
          </p:nvPr>
        </p:nvGraphicFramePr>
        <p:xfrm>
          <a:off x="581192" y="1196770"/>
          <a:ext cx="11125200" cy="5227144"/>
        </p:xfrm>
        <a:graphic>
          <a:graphicData uri="http://schemas.openxmlformats.org/drawingml/2006/table">
            <a:tbl>
              <a:tblPr firstRow="1" bandRow="1">
                <a:tableStyleId>{5C22544A-7EE6-4342-B048-85BDC9FD1C3A}</a:tableStyleId>
              </a:tblPr>
              <a:tblGrid>
                <a:gridCol w="1188952">
                  <a:extLst>
                    <a:ext uri="{9D8B030D-6E8A-4147-A177-3AD203B41FA5}">
                      <a16:colId xmlns="" xmlns:a16="http://schemas.microsoft.com/office/drawing/2014/main" val="20000"/>
                    </a:ext>
                  </a:extLst>
                </a:gridCol>
                <a:gridCol w="4583876">
                  <a:extLst>
                    <a:ext uri="{9D8B030D-6E8A-4147-A177-3AD203B41FA5}">
                      <a16:colId xmlns="" xmlns:a16="http://schemas.microsoft.com/office/drawing/2014/main" val="20001"/>
                    </a:ext>
                  </a:extLst>
                </a:gridCol>
                <a:gridCol w="2348918">
                  <a:extLst>
                    <a:ext uri="{9D8B030D-6E8A-4147-A177-3AD203B41FA5}">
                      <a16:colId xmlns="" xmlns:a16="http://schemas.microsoft.com/office/drawing/2014/main" val="20002"/>
                    </a:ext>
                  </a:extLst>
                </a:gridCol>
                <a:gridCol w="1577130">
                  <a:extLst>
                    <a:ext uri="{9D8B030D-6E8A-4147-A177-3AD203B41FA5}">
                      <a16:colId xmlns="" xmlns:a16="http://schemas.microsoft.com/office/drawing/2014/main" val="20003"/>
                    </a:ext>
                  </a:extLst>
                </a:gridCol>
                <a:gridCol w="1426324">
                  <a:extLst>
                    <a:ext uri="{9D8B030D-6E8A-4147-A177-3AD203B41FA5}">
                      <a16:colId xmlns="" xmlns:a16="http://schemas.microsoft.com/office/drawing/2014/main" val="20004"/>
                    </a:ext>
                  </a:extLst>
                </a:gridCol>
              </a:tblGrid>
              <a:tr h="291251">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ປີ</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ປີ</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2016</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pPr algn="ctr"/>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ຂົງເຂດ</a:t>
                      </a: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ຜູ້ໃຫ້ທຶນ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pPr algn="ctr"/>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ຄູ່ຮ່ວມງານ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extLst>
                  <a:ext uri="{0D108BD9-81ED-4DB2-BD59-A6C34878D82A}">
                    <a16:rowId xmlns="" xmlns:a16="http://schemas.microsoft.com/office/drawing/2014/main" val="10000"/>
                  </a:ext>
                </a:extLst>
              </a:tr>
              <a:tr h="696403">
                <a:tc>
                  <a:txBody>
                    <a:bodyPr/>
                    <a:lstStyle/>
                    <a:p>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2012-Present</a:t>
                      </a:r>
                      <a:endParaRPr lang="th-TH"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ໂຄງການແມ່ປອດໄພ</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Save Mother</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hood Project in Nga and Pakbeng district, Oudomxay,  in Paktha and Tonpheung, Bokeo, and in Viengphoukha,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Laungnamtha</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MCH</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(ANC, Delivery, PNC), Mobile clinic.</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IPPF Core Fund</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MCH</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extLst>
                  <a:ext uri="{0D108BD9-81ED-4DB2-BD59-A6C34878D82A}">
                    <a16:rowId xmlns="" xmlns:a16="http://schemas.microsoft.com/office/drawing/2014/main" val="622296828"/>
                  </a:ext>
                </a:extLst>
              </a:tr>
              <a:tr h="498610">
                <a:tc>
                  <a:txBody>
                    <a:bodyPr/>
                    <a:lstStyle/>
                    <a:p>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2013-2014</a:t>
                      </a:r>
                      <a:endParaRPr lang="th-TH"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5701" marB="45701"/>
                </a:tc>
                <a:tc>
                  <a:txBody>
                    <a:bodyPr/>
                    <a:lstStyle/>
                    <a:p>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ໂຄງການໃຫ້ຄຳປຶກສາຄູ່ແຕ່ງງານໃໝ</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New Married Couple Counseling project </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5701" marB="45701"/>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SRH counseling</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5701" marB="45701"/>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UNFPA</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5701" marB="45701"/>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LYU</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5701" marB="45701"/>
                </a:tc>
                <a:extLst>
                  <a:ext uri="{0D108BD9-81ED-4DB2-BD59-A6C34878D82A}">
                    <a16:rowId xmlns="" xmlns:a16="http://schemas.microsoft.com/office/drawing/2014/main" val="3846353748"/>
                  </a:ext>
                </a:extLst>
              </a:tr>
              <a:tr h="743150">
                <a:tc>
                  <a:txBody>
                    <a:bodyPr/>
                    <a:lstStyle/>
                    <a:p>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p>
                      <a:endPar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p>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2014</a:t>
                      </a:r>
                      <a:endParaRPr lang="th-TH"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3361" marB="4336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kern="12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ໂຄງການໃຫ້ຄວາມຮູ້ຊາວໜຸ່ມ</a:t>
                      </a:r>
                      <a:r>
                        <a:rPr lang="en-US" sz="13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Increased  Access to Rights-Based, Gender-Sensitive Sexual and Reproductive Health Education</a:t>
                      </a:r>
                    </a:p>
                  </a:txBody>
                  <a:tcPr marL="91437" marR="91437" marT="43361" marB="43361"/>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Adolescent/Youth</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Health</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3361" marB="43361"/>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VYC/UNFPA</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3361" marB="43361"/>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Schools</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7" marR="91437" marT="43361" marB="43361"/>
                </a:tc>
                <a:extLst>
                  <a:ext uri="{0D108BD9-81ED-4DB2-BD59-A6C34878D82A}">
                    <a16:rowId xmlns="" xmlns:a16="http://schemas.microsoft.com/office/drawing/2014/main" val="3746902741"/>
                  </a:ext>
                </a:extLst>
              </a:tr>
              <a:tr h="701189">
                <a:tc>
                  <a:txBody>
                    <a:bodyPr/>
                    <a:lstStyle/>
                    <a:p>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2015</a:t>
                      </a:r>
                      <a:endParaRPr lang="th-TH"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5702" marB="45702"/>
                </a:tc>
                <a:tc>
                  <a:txBody>
                    <a:bodyPr/>
                    <a:lstStyle/>
                    <a:p>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ໂຄງການເສີມສ້າງທ່າແຮງໃຫ້ພະນັກງານເພື່ອບໍລິການທີ່ເປັນມິດແກ່ຊາວໜຸ່ມ</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Strengthening</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the capacity of PFHA staff for Youth Services</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5702" marB="4570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Administration</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and Management, SRH </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5702" marB="4570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UNFPA</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5702" marB="4570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Schools</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5702" marB="45702"/>
                </a:tc>
                <a:extLst>
                  <a:ext uri="{0D108BD9-81ED-4DB2-BD59-A6C34878D82A}">
                    <a16:rowId xmlns="" xmlns:a16="http://schemas.microsoft.com/office/drawing/2014/main" val="10002"/>
                  </a:ext>
                </a:extLst>
              </a:tr>
              <a:tr h="701189">
                <a:tc>
                  <a:txBody>
                    <a:bodyPr/>
                    <a:lstStyle/>
                    <a:p>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2015</a:t>
                      </a:r>
                      <a:endParaRPr lang="th-TH"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5702" marB="45702"/>
                </a:tc>
                <a:tc>
                  <a:txBody>
                    <a:bodyPr/>
                    <a:lstStyle/>
                    <a:p>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ໂຄງການເຊື່ອມສານໂພຊະນາການ</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Nutrition</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Integration Project </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5702" marB="4570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Nutrition</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Education</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5702" marB="4570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SUN CSA/Save the Children International</a:t>
                      </a:r>
                    </a:p>
                  </a:txBody>
                  <a:tcPr marL="91435" marR="91435" marT="45702" marB="4570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MCH</a:t>
                      </a:r>
                    </a:p>
                  </a:txBody>
                  <a:tcPr marL="91435" marR="91435" marT="45702" marB="45702"/>
                </a:tc>
                <a:extLst>
                  <a:ext uri="{0D108BD9-81ED-4DB2-BD59-A6C34878D82A}">
                    <a16:rowId xmlns="" xmlns:a16="http://schemas.microsoft.com/office/drawing/2014/main" val="10003"/>
                  </a:ext>
                </a:extLst>
              </a:tr>
              <a:tr h="696403">
                <a:tc>
                  <a:txBody>
                    <a:bodyPr/>
                    <a:lstStyle/>
                    <a:p>
                      <a:r>
                        <a:rPr lang="en-US"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2016</a:t>
                      </a:r>
                      <a:endParaRPr lang="th-TH" sz="14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ໂຄງການປັບປຸງໂພຊະນການເດັກອ່ອນ</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1000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ວັນຂອງຊີວິດ</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Communit</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y Based Nutrition  in Pregnant Women and Early Childhood(1000 days)</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Nutrition and MCH</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Plan</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International</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MCH</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L="91435" marR="91435" marT="43362" marB="43362"/>
                </a:tc>
                <a:extLst>
                  <a:ext uri="{0D108BD9-81ED-4DB2-BD59-A6C34878D82A}">
                    <a16:rowId xmlns="" xmlns:a16="http://schemas.microsoft.com/office/drawing/2014/main" val="10005"/>
                  </a:ext>
                </a:extLst>
              </a:tr>
              <a:tr h="898949">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10/2016</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3347" marB="43347"/>
                </a:tc>
                <a:tc>
                  <a:txBody>
                    <a:bodyPr/>
                    <a:lstStyle/>
                    <a:p>
                      <a:r>
                        <a:rPr lang="en-US" sz="1300" kern="12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ໂຄງການສົ່ງເສີມ</a:t>
                      </a:r>
                      <a:r>
                        <a:rPr lang="en-US" sz="13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kern="12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ສຸຂະພາບຈະເລີນພັນ</a:t>
                      </a:r>
                      <a:r>
                        <a:rPr lang="en-US" sz="13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kern="12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ຜ່ານ</a:t>
                      </a:r>
                      <a:r>
                        <a:rPr lang="en-US" sz="13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kern="12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ການໃຫ້ຄຳປຶກສາແກ່ຊາວໜຸ່ມ</a:t>
                      </a:r>
                      <a:r>
                        <a:rPr lang="en-US" sz="1300" kern="12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Promotion of Sexual Reproductive Health and Rights (SRHR) through providing information and counseling services to young </a:t>
                      </a:r>
                    </a:p>
                  </a:txBody>
                  <a:tcPr marT="43347" marB="4334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Adolescent/Youth</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Health</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3347" marB="4334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French Embassy</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3347" marB="4334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Schools</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3347" marB="43347"/>
                </a:tc>
                <a:extLst>
                  <a:ext uri="{0D108BD9-81ED-4DB2-BD59-A6C34878D82A}">
                    <a16:rowId xmlns="" xmlns:a16="http://schemas.microsoft.com/office/drawing/2014/main" val="2888574311"/>
                  </a:ext>
                </a:extLst>
              </a:tr>
            </a:tbl>
          </a:graphicData>
        </a:graphic>
      </p:graphicFrame>
    </p:spTree>
    <p:extLst>
      <p:ext uri="{BB962C8B-B14F-4D97-AF65-F5344CB8AC3E}">
        <p14:creationId xmlns:p14="http://schemas.microsoft.com/office/powerpoint/2010/main" val="4426501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CF1AFE6-5CE2-D78A-9C0F-68E24FB9513F}"/>
              </a:ext>
            </a:extLst>
          </p:cNvPr>
          <p:cNvSpPr>
            <a:spLocks noGrp="1"/>
          </p:cNvSpPr>
          <p:nvPr>
            <p:ph type="title"/>
          </p:nvPr>
        </p:nvSpPr>
        <p:spPr/>
        <p:txBody>
          <a:bodyPr>
            <a:normAutofit/>
          </a:bodyPr>
          <a:lstStyle/>
          <a:p>
            <a:endParaRPr lang="en-US" sz="2400" dirty="0"/>
          </a:p>
        </p:txBody>
      </p:sp>
      <p:sp>
        <p:nvSpPr>
          <p:cNvPr id="3" name="Content Placeholder 2">
            <a:extLst>
              <a:ext uri="{FF2B5EF4-FFF2-40B4-BE49-F238E27FC236}">
                <a16:creationId xmlns="" xmlns:a16="http://schemas.microsoft.com/office/drawing/2014/main" id="{4E972B26-5BF3-C70B-AD1D-37AACF49E1A1}"/>
              </a:ext>
            </a:extLst>
          </p:cNvPr>
          <p:cNvSpPr>
            <a:spLocks noGrp="1"/>
          </p:cNvSpPr>
          <p:nvPr>
            <p:ph idx="1"/>
          </p:nvPr>
        </p:nvSpPr>
        <p:spPr/>
        <p:txBody>
          <a:bodyPr/>
          <a:lstStyle/>
          <a:p>
            <a:endParaRPr lang="en-US"/>
          </a:p>
        </p:txBody>
      </p:sp>
      <p:sp>
        <p:nvSpPr>
          <p:cNvPr id="4" name="Slide Number Placeholder 3">
            <a:extLst>
              <a:ext uri="{FF2B5EF4-FFF2-40B4-BE49-F238E27FC236}">
                <a16:creationId xmlns="" xmlns:a16="http://schemas.microsoft.com/office/drawing/2014/main" id="{521FBEAB-954D-E954-A608-9F2592E864D4}"/>
              </a:ext>
            </a:extLst>
          </p:cNvPr>
          <p:cNvSpPr>
            <a:spLocks noGrp="1"/>
          </p:cNvSpPr>
          <p:nvPr>
            <p:ph type="sldNum" sz="quarter" idx="12"/>
          </p:nvPr>
        </p:nvSpPr>
        <p:spPr/>
        <p:txBody>
          <a:bodyPr/>
          <a:lstStyle/>
          <a:p>
            <a:fld id="{D57F1E4F-1CFF-5643-939E-217C01CDF565}" type="slidenum">
              <a:rPr lang="en-US" smtClean="0"/>
              <a:pPr/>
              <a:t>34</a:t>
            </a:fld>
            <a:endParaRPr lang="en-US" dirty="0"/>
          </a:p>
        </p:txBody>
      </p:sp>
      <p:graphicFrame>
        <p:nvGraphicFramePr>
          <p:cNvPr id="6" name="Content Placeholder 3">
            <a:extLst>
              <a:ext uri="{FF2B5EF4-FFF2-40B4-BE49-F238E27FC236}">
                <a16:creationId xmlns="" xmlns:a16="http://schemas.microsoft.com/office/drawing/2014/main" id="{B8A38C3B-EE29-471C-7328-FE54CA12533A}"/>
              </a:ext>
            </a:extLst>
          </p:cNvPr>
          <p:cNvGraphicFramePr>
            <a:graphicFrameLocks/>
          </p:cNvGraphicFramePr>
          <p:nvPr>
            <p:extLst>
              <p:ext uri="{D42A27DB-BD31-4B8C-83A1-F6EECF244321}">
                <p14:modId xmlns:p14="http://schemas.microsoft.com/office/powerpoint/2010/main" val="1482398983"/>
              </p:ext>
            </p:extLst>
          </p:nvPr>
        </p:nvGraphicFramePr>
        <p:xfrm>
          <a:off x="536446" y="1296516"/>
          <a:ext cx="11119105" cy="4588901"/>
        </p:xfrm>
        <a:graphic>
          <a:graphicData uri="http://schemas.openxmlformats.org/drawingml/2006/table">
            <a:tbl>
              <a:tblPr firstRow="1" bandRow="1">
                <a:tableStyleId>{5C22544A-7EE6-4342-B048-85BDC9FD1C3A}</a:tableStyleId>
              </a:tblPr>
              <a:tblGrid>
                <a:gridCol w="1188301">
                  <a:extLst>
                    <a:ext uri="{9D8B030D-6E8A-4147-A177-3AD203B41FA5}">
                      <a16:colId xmlns="" xmlns:a16="http://schemas.microsoft.com/office/drawing/2014/main" val="20000"/>
                    </a:ext>
                  </a:extLst>
                </a:gridCol>
                <a:gridCol w="4589113">
                  <a:extLst>
                    <a:ext uri="{9D8B030D-6E8A-4147-A177-3AD203B41FA5}">
                      <a16:colId xmlns="" xmlns:a16="http://schemas.microsoft.com/office/drawing/2014/main" val="20001"/>
                    </a:ext>
                  </a:extLst>
                </a:gridCol>
                <a:gridCol w="2332140">
                  <a:extLst>
                    <a:ext uri="{9D8B030D-6E8A-4147-A177-3AD203B41FA5}">
                      <a16:colId xmlns="" xmlns:a16="http://schemas.microsoft.com/office/drawing/2014/main" val="20002"/>
                    </a:ext>
                  </a:extLst>
                </a:gridCol>
                <a:gridCol w="1484851">
                  <a:extLst>
                    <a:ext uri="{9D8B030D-6E8A-4147-A177-3AD203B41FA5}">
                      <a16:colId xmlns="" xmlns:a16="http://schemas.microsoft.com/office/drawing/2014/main" val="20003"/>
                    </a:ext>
                  </a:extLst>
                </a:gridCol>
                <a:gridCol w="1524700">
                  <a:extLst>
                    <a:ext uri="{9D8B030D-6E8A-4147-A177-3AD203B41FA5}">
                      <a16:colId xmlns="" xmlns:a16="http://schemas.microsoft.com/office/drawing/2014/main" val="20004"/>
                    </a:ext>
                  </a:extLst>
                </a:gridCol>
              </a:tblGrid>
              <a:tr h="282677">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ປີ</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ຊື່ໂຄງການ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ຂົງເຂດວຽກ</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ຜຸ້ໃຫ້ທຶນ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pPr algn="ctr"/>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ຄູ່ຮ່ວມງານ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extLst>
                  <a:ext uri="{0D108BD9-81ED-4DB2-BD59-A6C34878D82A}">
                    <a16:rowId xmlns="" xmlns:a16="http://schemas.microsoft.com/office/drawing/2014/main" val="10000"/>
                  </a:ext>
                </a:extLst>
              </a:tr>
              <a:tr h="643887">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2017</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ໂຄງການສ້າງສຸກສາລາຕົວແບບ</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Public Social Franchise Project,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ເມືອງວຽງພູຄາ</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ແຂວງຫຼວງນໍ້າທາ</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ແມ່ແລະ</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ເດັກ</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IPPF/Seed</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Grant  </a:t>
                      </a:r>
                      <a:endPar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MCH</a:t>
                      </a:r>
                    </a:p>
                  </a:txBody>
                  <a:tcPr marT="45695" marB="45695"/>
                </a:tc>
                <a:extLst>
                  <a:ext uri="{0D108BD9-81ED-4DB2-BD59-A6C34878D82A}">
                    <a16:rowId xmlns="" xmlns:a16="http://schemas.microsoft.com/office/drawing/2014/main" val="10002"/>
                  </a:ext>
                </a:extLst>
              </a:tr>
              <a:tr h="476121">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2017-2019</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ໂຄງການແມ່ຍິງແຈ່ມໃສ</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Shine Girl Project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ເມືອງມະຫາໄຊ</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ແລະ</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ເມືອງໜອງບົກ</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ແຂວງຄໍາມ່ວນ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ແມ່ແລະ</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ເດັກ</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ຊາວໜຸ່ມ</a:t>
                      </a:r>
                      <a:endPar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Japan</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Trust Fund</a:t>
                      </a:r>
                      <a:endPar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MCH</a:t>
                      </a:r>
                    </a:p>
                  </a:txBody>
                  <a:tcPr marT="45695" marB="45695"/>
                </a:tc>
                <a:extLst>
                  <a:ext uri="{0D108BD9-81ED-4DB2-BD59-A6C34878D82A}">
                    <a16:rowId xmlns="" xmlns:a16="http://schemas.microsoft.com/office/drawing/2014/main" val="10003"/>
                  </a:ext>
                </a:extLst>
              </a:tr>
              <a:tr h="863009">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2017-2021</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ໂຄງການສ້າງຄວາມສາມາດ</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ສໍາລັບ</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ການຈັດຕັ້ງປະຕິບັດໂພຊະນາການ</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Capacity Building for Action on Nutrition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ທົ່ວປະເທດ</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ໂພຊະນາການ</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ແມ</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ແລະ</a:t>
                      </a: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r>
                        <a:rPr lang="en-US" sz="1300" baseline="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ເດັກ</a:t>
                      </a:r>
                      <a:endPar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Plan International Laos/EU</a:t>
                      </a: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Plan International in Laos, MHP, P</a:t>
                      </a:r>
                    </a:p>
                  </a:txBody>
                  <a:tcPr marT="45695" marB="45695"/>
                </a:tc>
                <a:extLst>
                  <a:ext uri="{0D108BD9-81ED-4DB2-BD59-A6C34878D82A}">
                    <a16:rowId xmlns="" xmlns:a16="http://schemas.microsoft.com/office/drawing/2014/main" val="10004"/>
                  </a:ext>
                </a:extLst>
              </a:tr>
              <a:tr h="476121">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2018-2021</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ໂຄງການສົ່ງເສີມສິດທິເດັກ/ໄວໜຸ່ມຍິງ ຊົນເຜົ່າ </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Ethnic Girl Rights Project(EGR)</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ສຸຂະພາບຈະເລີນພັນ ແລະ ສິດທິທາງເພດ</a:t>
                      </a:r>
                      <a:endPar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Plan International Laos/EU</a:t>
                      </a: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Plan International in Laos, GDA</a:t>
                      </a:r>
                    </a:p>
                  </a:txBody>
                  <a:tcPr marT="45695" marB="45695"/>
                </a:tc>
                <a:extLst>
                  <a:ext uri="{0D108BD9-81ED-4DB2-BD59-A6C34878D82A}">
                    <a16:rowId xmlns="" xmlns:a16="http://schemas.microsoft.com/office/drawing/2014/main" val="10005"/>
                  </a:ext>
                </a:extLst>
              </a:tr>
              <a:tr h="643887">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2018-2021</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ໂຄງການສົ່ງເສີມສົ່ງເສີມສຸຂະພາບຈະເລີນພັນ ແລະສິດທິທາງເພດ </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Adolescent Sexual Reproductive Health Project(ASRHR)</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ສຸຂະພາບໄວໜຸ່ມ,ສຸຂະພາບຈະເລີນພັນ ແລະ ສິດທິທາງເພດ</a:t>
                      </a:r>
                      <a:endPar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Plan International Laos/EU</a:t>
                      </a:r>
                    </a:p>
                  </a:txBody>
                  <a:tcPr marT="45695" marB="45695"/>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Plan International in Laos, GDA</a:t>
                      </a:r>
                    </a:p>
                  </a:txBody>
                  <a:tcPr marT="45695" marB="45695"/>
                </a:tc>
                <a:extLst>
                  <a:ext uri="{0D108BD9-81ED-4DB2-BD59-A6C34878D82A}">
                    <a16:rowId xmlns="" xmlns:a16="http://schemas.microsoft.com/office/drawing/2014/main" val="10006"/>
                  </a:ext>
                </a:extLst>
              </a:tr>
              <a:tr h="466143">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2019-2020</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ໂຄງການສ້າງຄວາມເຂັ້ມແຂງໃຫ້ຊາວໜຸ່ມ </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Youth Empowerment Project (YEP)</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ສຸຂະພາບໄວໜຸ່ມ, ຢາເສບຕິດ</a:t>
                      </a:r>
                      <a:endPar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Oxfam/EU</a:t>
                      </a:r>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 </a:t>
                      </a:r>
                      <a:endPar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LYU</a:t>
                      </a:r>
                    </a:p>
                  </a:txBody>
                  <a:tcPr marT="45687" marB="45687"/>
                </a:tc>
                <a:extLst>
                  <a:ext uri="{0D108BD9-81ED-4DB2-BD59-A6C34878D82A}">
                    <a16:rowId xmlns="" xmlns:a16="http://schemas.microsoft.com/office/drawing/2014/main" val="821470938"/>
                  </a:ext>
                </a:extLst>
              </a:tr>
              <a:tr h="643887">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2019-2022</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Improving Sexual Reproductive Health through Reducing Early Marriage in the Remote Ethnic Communities</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o-LA"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ສຸຂະພາບໄວໜຸ່ມ, ສຸຂະພາບຈະເລີນພັນ</a:t>
                      </a:r>
                      <a:endPar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CARE International  Laos/BMZ</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MOH, PHD, DHO, Health Centers, Schools</a:t>
                      </a:r>
                    </a:p>
                  </a:txBody>
                  <a:tcPr marT="45687" marB="45687"/>
                </a:tc>
                <a:extLst>
                  <a:ext uri="{0D108BD9-81ED-4DB2-BD59-A6C34878D82A}">
                    <a16:rowId xmlns="" xmlns:a16="http://schemas.microsoft.com/office/drawing/2014/main" val="1696010511"/>
                  </a:ext>
                </a:extLst>
              </a:tr>
            </a:tbl>
          </a:graphicData>
        </a:graphic>
      </p:graphicFrame>
    </p:spTree>
    <p:extLst>
      <p:ext uri="{BB962C8B-B14F-4D97-AF65-F5344CB8AC3E}">
        <p14:creationId xmlns:p14="http://schemas.microsoft.com/office/powerpoint/2010/main" val="2949103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35082F-2FBE-1A2F-AEB8-7FA045EF4595}"/>
              </a:ext>
            </a:extLst>
          </p:cNvPr>
          <p:cNvSpPr>
            <a:spLocks noGrp="1"/>
          </p:cNvSpPr>
          <p:nvPr>
            <p:ph type="title"/>
          </p:nvPr>
        </p:nvSpPr>
        <p:spPr/>
        <p:txBody>
          <a:bodyPr>
            <a:normAutofit/>
          </a:bodyPr>
          <a:lstStyle/>
          <a:p>
            <a:endParaRPr lang="en-US" sz="2400" dirty="0"/>
          </a:p>
        </p:txBody>
      </p:sp>
      <p:sp>
        <p:nvSpPr>
          <p:cNvPr id="3" name="Content Placeholder 2">
            <a:extLst>
              <a:ext uri="{FF2B5EF4-FFF2-40B4-BE49-F238E27FC236}">
                <a16:creationId xmlns="" xmlns:a16="http://schemas.microsoft.com/office/drawing/2014/main" id="{A3FC6E14-1E7A-96BD-7928-EFC315AA3DA0}"/>
              </a:ext>
            </a:extLst>
          </p:cNvPr>
          <p:cNvSpPr>
            <a:spLocks noGrp="1"/>
          </p:cNvSpPr>
          <p:nvPr>
            <p:ph idx="1"/>
          </p:nvPr>
        </p:nvSpPr>
        <p:spPr/>
        <p:txBody>
          <a:bodyPr/>
          <a:lstStyle/>
          <a:p>
            <a:endParaRPr lang="en-US"/>
          </a:p>
        </p:txBody>
      </p:sp>
      <p:sp>
        <p:nvSpPr>
          <p:cNvPr id="4" name="Slide Number Placeholder 3">
            <a:extLst>
              <a:ext uri="{FF2B5EF4-FFF2-40B4-BE49-F238E27FC236}">
                <a16:creationId xmlns="" xmlns:a16="http://schemas.microsoft.com/office/drawing/2014/main" id="{BA81E4FE-12CF-2C90-8FC7-BFC7D0FE135C}"/>
              </a:ext>
            </a:extLst>
          </p:cNvPr>
          <p:cNvSpPr>
            <a:spLocks noGrp="1"/>
          </p:cNvSpPr>
          <p:nvPr>
            <p:ph type="sldNum" sz="quarter" idx="12"/>
          </p:nvPr>
        </p:nvSpPr>
        <p:spPr/>
        <p:txBody>
          <a:bodyPr/>
          <a:lstStyle/>
          <a:p>
            <a:fld id="{D57F1E4F-1CFF-5643-939E-217C01CDF565}" type="slidenum">
              <a:rPr lang="en-US" smtClean="0"/>
              <a:pPr/>
              <a:t>35</a:t>
            </a:fld>
            <a:endParaRPr lang="en-US" dirty="0"/>
          </a:p>
        </p:txBody>
      </p:sp>
      <p:graphicFrame>
        <p:nvGraphicFramePr>
          <p:cNvPr id="5" name="Content Placeholder 3">
            <a:extLst>
              <a:ext uri="{FF2B5EF4-FFF2-40B4-BE49-F238E27FC236}">
                <a16:creationId xmlns="" xmlns:a16="http://schemas.microsoft.com/office/drawing/2014/main" id="{AD6D4CF3-30F3-3C03-2A38-87FF7EEBCE9A}"/>
              </a:ext>
            </a:extLst>
          </p:cNvPr>
          <p:cNvGraphicFramePr>
            <a:graphicFrameLocks/>
          </p:cNvGraphicFramePr>
          <p:nvPr>
            <p:extLst>
              <p:ext uri="{D42A27DB-BD31-4B8C-83A1-F6EECF244321}">
                <p14:modId xmlns:p14="http://schemas.microsoft.com/office/powerpoint/2010/main" val="1334455534"/>
              </p:ext>
            </p:extLst>
          </p:nvPr>
        </p:nvGraphicFramePr>
        <p:xfrm>
          <a:off x="536447" y="1296516"/>
          <a:ext cx="11119103" cy="4154430"/>
        </p:xfrm>
        <a:graphic>
          <a:graphicData uri="http://schemas.openxmlformats.org/drawingml/2006/table">
            <a:tbl>
              <a:tblPr firstRow="1" bandRow="1">
                <a:tableStyleId>{5C22544A-7EE6-4342-B048-85BDC9FD1C3A}</a:tableStyleId>
              </a:tblPr>
              <a:tblGrid>
                <a:gridCol w="1188302">
                  <a:extLst>
                    <a:ext uri="{9D8B030D-6E8A-4147-A177-3AD203B41FA5}">
                      <a16:colId xmlns="" xmlns:a16="http://schemas.microsoft.com/office/drawing/2014/main" val="20000"/>
                    </a:ext>
                  </a:extLst>
                </a:gridCol>
                <a:gridCol w="4595209">
                  <a:extLst>
                    <a:ext uri="{9D8B030D-6E8A-4147-A177-3AD203B41FA5}">
                      <a16:colId xmlns="" xmlns:a16="http://schemas.microsoft.com/office/drawing/2014/main" val="20001"/>
                    </a:ext>
                  </a:extLst>
                </a:gridCol>
                <a:gridCol w="2332140">
                  <a:extLst>
                    <a:ext uri="{9D8B030D-6E8A-4147-A177-3AD203B41FA5}">
                      <a16:colId xmlns="" xmlns:a16="http://schemas.microsoft.com/office/drawing/2014/main" val="20002"/>
                    </a:ext>
                  </a:extLst>
                </a:gridCol>
                <a:gridCol w="1535185">
                  <a:extLst>
                    <a:ext uri="{9D8B030D-6E8A-4147-A177-3AD203B41FA5}">
                      <a16:colId xmlns="" xmlns:a16="http://schemas.microsoft.com/office/drawing/2014/main" val="20003"/>
                    </a:ext>
                  </a:extLst>
                </a:gridCol>
                <a:gridCol w="1468267">
                  <a:extLst>
                    <a:ext uri="{9D8B030D-6E8A-4147-A177-3AD203B41FA5}">
                      <a16:colId xmlns="" xmlns:a16="http://schemas.microsoft.com/office/drawing/2014/main" val="20004"/>
                    </a:ext>
                  </a:extLst>
                </a:gridCol>
              </a:tblGrid>
              <a:tr h="370571">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ປີ</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ຊື່ໂຄງການ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ຂົງເຂດວຽກ</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algn="ct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ຜຸ້ໃຫ້ທຶນ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algn="ctr"/>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ຄູ່ຮ່ວມງານ</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extLst>
                  <a:ext uri="{0D108BD9-81ED-4DB2-BD59-A6C34878D82A}">
                    <a16:rowId xmlns="" xmlns:a16="http://schemas.microsoft.com/office/drawing/2014/main" val="10000"/>
                  </a:ext>
                </a:extLst>
              </a:tr>
              <a:tr h="487604">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2020-2021</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lo-LA"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ໂຄງການສ້າງຄວາມເຂັ້ມແຂງໃຫ້ຊາວໜຸ່ມ </a:t>
                      </a: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Youth Empowerment Project (YEP)</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o-LA"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ສຸຂະພາບໄວໜຸ່ມ, ສຸຂະພາບຈະເລີນພັນ</a:t>
                      </a:r>
                      <a:endPar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GIZ/CEGGA</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Schools</a:t>
                      </a:r>
                    </a:p>
                  </a:txBody>
                  <a:tcPr marT="45687" marB="45687"/>
                </a:tc>
                <a:extLst>
                  <a:ext uri="{0D108BD9-81ED-4DB2-BD59-A6C34878D82A}">
                    <a16:rowId xmlns="" xmlns:a16="http://schemas.microsoft.com/office/drawing/2014/main" val="10003"/>
                  </a:ext>
                </a:extLst>
              </a:tr>
              <a:tr h="487604">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2018-2021</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Community Based Drug Alcohol Abuse Control(CB-DAC)</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Youth Health</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IOGT Movement/ Sweden</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LYU</a:t>
                      </a:r>
                    </a:p>
                  </a:txBody>
                  <a:tcPr marT="45687" marB="45687"/>
                </a:tc>
                <a:extLst>
                  <a:ext uri="{0D108BD9-81ED-4DB2-BD59-A6C34878D82A}">
                    <a16:rowId xmlns="" xmlns:a16="http://schemas.microsoft.com/office/drawing/2014/main" val="10004"/>
                  </a:ext>
                </a:extLst>
              </a:tr>
              <a:tr h="370571">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2020-2023</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Nutrition 1000 days of life project </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MCH</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Plan International Laos</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MCH</a:t>
                      </a:r>
                    </a:p>
                  </a:txBody>
                  <a:tcPr marT="45687" marB="45687"/>
                </a:tc>
                <a:extLst>
                  <a:ext uri="{0D108BD9-81ED-4DB2-BD59-A6C34878D82A}">
                    <a16:rowId xmlns="" xmlns:a16="http://schemas.microsoft.com/office/drawing/2014/main" val="10005"/>
                  </a:ext>
                </a:extLst>
              </a:tr>
              <a:tr h="487604">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2020-2021</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Promoting the rights of women and children for a good quality of life</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Gender</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CEGGA</a:t>
                      </a:r>
                    </a:p>
                  </a:txBody>
                  <a:tcPr marT="45687" marB="45687"/>
                </a:tc>
                <a:tc>
                  <a:txBody>
                    <a:bodyPr/>
                    <a:lstStyle/>
                    <a:p>
                      <a:endPar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extLst>
                  <a:ext uri="{0D108BD9-81ED-4DB2-BD59-A6C34878D82A}">
                    <a16:rowId xmlns="" xmlns:a16="http://schemas.microsoft.com/office/drawing/2014/main" val="10006"/>
                  </a:ext>
                </a:extLst>
              </a:tr>
              <a:tr h="370571">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2020-2022</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Anti-Trafficking Campaign Project</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Gender and GBV</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FOCUS/USA</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FOCUS, LYU</a:t>
                      </a:r>
                    </a:p>
                  </a:txBody>
                  <a:tcPr marT="45687" marB="45687"/>
                </a:tc>
                <a:extLst>
                  <a:ext uri="{0D108BD9-81ED-4DB2-BD59-A6C34878D82A}">
                    <a16:rowId xmlns="" xmlns:a16="http://schemas.microsoft.com/office/drawing/2014/main" val="10007"/>
                  </a:ext>
                </a:extLst>
              </a:tr>
              <a:tr h="487604">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2020-2021</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Lao CSO Engagement and Action on COVID 19</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General Health</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GIZ/CEGGA</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PHD, DHO</a:t>
                      </a:r>
                    </a:p>
                  </a:txBody>
                  <a:tcPr marT="45687" marB="45687"/>
                </a:tc>
                <a:extLst>
                  <a:ext uri="{0D108BD9-81ED-4DB2-BD59-A6C34878D82A}">
                    <a16:rowId xmlns="" xmlns:a16="http://schemas.microsoft.com/office/drawing/2014/main" val="10008"/>
                  </a:ext>
                </a:extLst>
              </a:tr>
              <a:tr h="487604">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2021-2023</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RESPOND</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General Health</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IPPF/DFAT</a:t>
                      </a: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PHD, DHO, Health Centers</a:t>
                      </a:r>
                    </a:p>
                  </a:txBody>
                  <a:tcPr marT="45687" marB="45687"/>
                </a:tc>
                <a:extLst>
                  <a:ext uri="{0D108BD9-81ED-4DB2-BD59-A6C34878D82A}">
                    <a16:rowId xmlns="" xmlns:a16="http://schemas.microsoft.com/office/drawing/2014/main" val="1928436175"/>
                  </a:ext>
                </a:extLst>
              </a:tr>
              <a:tr h="487604">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2022</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COVAX project</a:t>
                      </a:r>
                      <a:endParaRPr lang="th-TH"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300" baseline="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Vaccine against COVID 19 </a:t>
                      </a:r>
                    </a:p>
                  </a:txBody>
                  <a:tcPr marT="45687" marB="45687"/>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CEGGA/Plan </a:t>
                      </a:r>
                      <a:r>
                        <a:rPr lang="en-US" sz="1300" dirty="0" err="1">
                          <a:solidFill>
                            <a:schemeClr val="tx1"/>
                          </a:solidFill>
                          <a:latin typeface="Phetsarath OT" panose="02000500000000000001" pitchFamily="2" charset="2"/>
                          <a:ea typeface="Phetsarath OT" panose="02000500000000000001" pitchFamily="2" charset="2"/>
                          <a:cs typeface="Phetsarath OT" panose="02000500000000000001" pitchFamily="2" charset="2"/>
                        </a:rPr>
                        <a:t>Internation</a:t>
                      </a:r>
                      <a:endPar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a:txBody>
                  <a:tcPr marT="45687" marB="45687"/>
                </a:tc>
                <a:tc>
                  <a:txBody>
                    <a:bodyPr/>
                    <a:lstStyle/>
                    <a:p>
                      <a:r>
                        <a:rPr lang="en-US" sz="13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PHD, DHO</a:t>
                      </a:r>
                    </a:p>
                  </a:txBody>
                  <a:tcPr marT="45687" marB="45687"/>
                </a:tc>
                <a:extLst>
                  <a:ext uri="{0D108BD9-81ED-4DB2-BD59-A6C34878D82A}">
                    <a16:rowId xmlns="" xmlns:a16="http://schemas.microsoft.com/office/drawing/2014/main" val="3271936476"/>
                  </a:ext>
                </a:extLst>
              </a:tr>
            </a:tbl>
          </a:graphicData>
        </a:graphic>
      </p:graphicFrame>
    </p:spTree>
    <p:extLst>
      <p:ext uri="{BB962C8B-B14F-4D97-AF65-F5344CB8AC3E}">
        <p14:creationId xmlns:p14="http://schemas.microsoft.com/office/powerpoint/2010/main" val="26475149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4830EB2-656E-F37A-2D42-BBBC43385268}"/>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ແຫຼ່ງຂໍ້ມູນ</a:t>
            </a:r>
            <a:r>
              <a:rPr lang="lo-LA" sz="2800" b="1" dirty="0">
                <a:latin typeface="Phetsarath OT" panose="02000500000000000001" pitchFamily="2" charset="2"/>
                <a:ea typeface="Phetsarath OT" panose="02000500000000000001" pitchFamily="2" charset="2"/>
                <a:cs typeface="Phetsarath OT" panose="02000500000000000001" pitchFamily="2" charset="2"/>
              </a:rPr>
              <a:t/>
            </a:r>
            <a:br>
              <a:rPr lang="lo-LA" sz="2800"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sources of information</a:t>
            </a:r>
            <a:endParaRPr lang="en-US" dirty="0"/>
          </a:p>
        </p:txBody>
      </p:sp>
      <p:sp>
        <p:nvSpPr>
          <p:cNvPr id="3" name="Content Placeholder 2">
            <a:extLst>
              <a:ext uri="{FF2B5EF4-FFF2-40B4-BE49-F238E27FC236}">
                <a16:creationId xmlns="" xmlns:a16="http://schemas.microsoft.com/office/drawing/2014/main" id="{1B2733F4-C0E7-5F1F-F1E4-2BF77295E9A8}"/>
              </a:ext>
            </a:extLst>
          </p:cNvPr>
          <p:cNvSpPr>
            <a:spLocks noGrp="1"/>
          </p:cNvSpPr>
          <p:nvPr>
            <p:ph idx="1"/>
          </p:nvPr>
        </p:nvSpPr>
        <p:spPr>
          <a:xfrm>
            <a:off x="581193" y="2340864"/>
            <a:ext cx="5514808" cy="3634486"/>
          </a:xfrm>
        </p:spPr>
        <p:txBody>
          <a:bodyPr/>
          <a:lstStyle/>
          <a:p>
            <a:r>
              <a:rPr lang="lo-LA" dirty="0">
                <a:latin typeface="Phetsarath OT" panose="02000500000000000001" pitchFamily="2" charset="2"/>
                <a:ea typeface="Phetsarath OT" panose="02000500000000000001" pitchFamily="2" charset="2"/>
                <a:cs typeface="Phetsarath OT" panose="02000500000000000001" pitchFamily="2" charset="2"/>
              </a:rPr>
              <a:t>ເອກະສານການສ້າງຕັ້ງ ສສສຄ</a:t>
            </a:r>
            <a:endParaRPr lang="en-US" dirty="0">
              <a:latin typeface="Phetsarath OT" panose="02000500000000000001" pitchFamily="2" charset="2"/>
              <a:ea typeface="Phetsarath OT" panose="02000500000000000001" pitchFamily="2" charset="2"/>
              <a:cs typeface="Phetsarath OT" panose="02000500000000000001" pitchFamily="2" charset="2"/>
            </a:endParaRPr>
          </a:p>
          <a:p>
            <a:r>
              <a:rPr lang="lo-LA" dirty="0">
                <a:latin typeface="Phetsarath OT" panose="02000500000000000001" pitchFamily="2" charset="2"/>
                <a:ea typeface="Phetsarath OT" panose="02000500000000000001" pitchFamily="2" charset="2"/>
                <a:cs typeface="Phetsarath OT" panose="02000500000000000001" pitchFamily="2" charset="2"/>
              </a:rPr>
              <a:t>ກົດລະບຽບສສສຄ</a:t>
            </a:r>
            <a:endParaRPr lang="en-US" dirty="0">
              <a:latin typeface="Phetsarath OT" panose="02000500000000000001" pitchFamily="2" charset="2"/>
              <a:ea typeface="Phetsarath OT" panose="02000500000000000001" pitchFamily="2" charset="2"/>
              <a:cs typeface="Phetsarath OT" panose="02000500000000000001" pitchFamily="2" charset="2"/>
            </a:endParaRPr>
          </a:p>
          <a:p>
            <a:r>
              <a:rPr lang="lo-LA" dirty="0">
                <a:latin typeface="Phetsarath OT" panose="02000500000000000001" pitchFamily="2" charset="2"/>
                <a:ea typeface="Phetsarath OT" panose="02000500000000000001" pitchFamily="2" charset="2"/>
                <a:cs typeface="Phetsarath OT" panose="02000500000000000001" pitchFamily="2" charset="2"/>
              </a:rPr>
              <a:t>ບົດລາຍງານການເລືອກຕັ້ງ</a:t>
            </a:r>
            <a:r>
              <a:rPr lang="en-US" dirty="0">
                <a:latin typeface="Phetsarath OT" panose="02000500000000000001" pitchFamily="2" charset="2"/>
                <a:ea typeface="Phetsarath OT" panose="02000500000000000001" pitchFamily="2" charset="2"/>
                <a:cs typeface="Phetsarath OT" panose="02000500000000000001" pitchFamily="2" charset="2"/>
              </a:rPr>
              <a:t> 2013</a:t>
            </a:r>
          </a:p>
          <a:p>
            <a:r>
              <a:rPr lang="lo-LA" dirty="0">
                <a:latin typeface="Phetsarath OT" panose="02000500000000000001" pitchFamily="2" charset="2"/>
                <a:ea typeface="Phetsarath OT" panose="02000500000000000001" pitchFamily="2" charset="2"/>
                <a:cs typeface="Phetsarath OT" panose="02000500000000000001" pitchFamily="2" charset="2"/>
              </a:rPr>
              <a:t>ຍຸດທະສາດ ສສສຄ </a:t>
            </a:r>
            <a:r>
              <a:rPr lang="en-US" dirty="0">
                <a:latin typeface="Phetsarath OT" panose="02000500000000000001" pitchFamily="2" charset="2"/>
                <a:ea typeface="Phetsarath OT" panose="02000500000000000001" pitchFamily="2" charset="2"/>
                <a:cs typeface="Phetsarath OT" panose="02000500000000000001" pitchFamily="2" charset="2"/>
              </a:rPr>
              <a:t>2016-2022</a:t>
            </a:r>
          </a:p>
          <a:p>
            <a:r>
              <a:rPr lang="lo-LA" dirty="0">
                <a:latin typeface="Phetsarath OT" panose="02000500000000000001" pitchFamily="2" charset="2"/>
                <a:ea typeface="Phetsarath OT" panose="02000500000000000001" pitchFamily="2" charset="2"/>
                <a:cs typeface="Phetsarath OT" panose="02000500000000000001" pitchFamily="2" charset="2"/>
              </a:rPr>
              <a:t>ພາບລວມສສຄ</a:t>
            </a:r>
            <a:r>
              <a:rPr lang="en-US" dirty="0">
                <a:latin typeface="Phetsarath OT" panose="02000500000000000001" pitchFamily="2" charset="2"/>
                <a:ea typeface="Phetsarath OT" panose="02000500000000000001" pitchFamily="2" charset="2"/>
                <a:cs typeface="Phetsarath OT" panose="02000500000000000001" pitchFamily="2" charset="2"/>
              </a:rPr>
              <a:t>_</a:t>
            </a:r>
            <a:r>
              <a:rPr lang="lo-LA" dirty="0">
                <a:latin typeface="Phetsarath OT" panose="02000500000000000001" pitchFamily="2" charset="2"/>
                <a:ea typeface="Phetsarath OT" panose="02000500000000000001" pitchFamily="2" charset="2"/>
                <a:cs typeface="Phetsarath OT" panose="02000500000000000001" pitchFamily="2" charset="2"/>
              </a:rPr>
              <a:t>ປັບປຸງ</a:t>
            </a:r>
            <a:r>
              <a:rPr lang="en-US" dirty="0">
                <a:latin typeface="Phetsarath OT" panose="02000500000000000001" pitchFamily="2" charset="2"/>
                <a:ea typeface="Phetsarath OT" panose="02000500000000000001" pitchFamily="2" charset="2"/>
                <a:cs typeface="Phetsarath OT" panose="02000500000000000001" pitchFamily="2" charset="2"/>
              </a:rPr>
              <a:t>_ 2022</a:t>
            </a:r>
          </a:p>
          <a:p>
            <a:r>
              <a:rPr lang="lo-LA" dirty="0">
                <a:latin typeface="Phetsarath OT" panose="02000500000000000001" pitchFamily="2" charset="2"/>
                <a:ea typeface="Phetsarath OT" panose="02000500000000000001" pitchFamily="2" charset="2"/>
                <a:cs typeface="Phetsarath OT" panose="02000500000000000001" pitchFamily="2" charset="2"/>
              </a:rPr>
              <a:t>ບົດລາຍງານປະຈໍາປິ ສສສຄ </a:t>
            </a:r>
            <a:endParaRPr lang="en-US" dirty="0">
              <a:latin typeface="Phetsarath OT" panose="02000500000000000001" pitchFamily="2" charset="2"/>
              <a:ea typeface="Phetsarath OT" panose="02000500000000000001" pitchFamily="2" charset="2"/>
              <a:cs typeface="Phetsarath OT" panose="02000500000000000001" pitchFamily="2" charset="2"/>
            </a:endParaRPr>
          </a:p>
          <a:p>
            <a:r>
              <a:rPr lang="lo-LA" dirty="0">
                <a:latin typeface="Phetsarath OT" panose="02000500000000000001" pitchFamily="2" charset="2"/>
                <a:ea typeface="Phetsarath OT" panose="02000500000000000001" pitchFamily="2" charset="2"/>
                <a:cs typeface="Phetsarath OT" panose="02000500000000000001" pitchFamily="2" charset="2"/>
              </a:rPr>
              <a:t>ຖານຂໍ້ມູນ ບັນທຶກສະຖິຕິ ສສສຄ</a:t>
            </a:r>
            <a:r>
              <a:rPr lang="en-US" dirty="0">
                <a:latin typeface="Phetsarath OT" panose="02000500000000000001" pitchFamily="2" charset="2"/>
                <a:ea typeface="Phetsarath OT" panose="02000500000000000001" pitchFamily="2" charset="2"/>
                <a:cs typeface="Phetsarath OT" panose="02000500000000000001" pitchFamily="2" charset="2"/>
              </a:rPr>
              <a:t> </a:t>
            </a:r>
          </a:p>
          <a:p>
            <a:endParaRPr lang="en-US" dirty="0"/>
          </a:p>
        </p:txBody>
      </p:sp>
      <p:sp>
        <p:nvSpPr>
          <p:cNvPr id="4" name="TextBox 3">
            <a:extLst>
              <a:ext uri="{FF2B5EF4-FFF2-40B4-BE49-F238E27FC236}">
                <a16:creationId xmlns="" xmlns:a16="http://schemas.microsoft.com/office/drawing/2014/main" id="{D83987B5-FAE8-53F7-EC7C-2693F19D7786}"/>
              </a:ext>
            </a:extLst>
          </p:cNvPr>
          <p:cNvSpPr txBox="1"/>
          <p:nvPr/>
        </p:nvSpPr>
        <p:spPr>
          <a:xfrm>
            <a:off x="5394121" y="2525086"/>
            <a:ext cx="4932727" cy="2950038"/>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dirty="0"/>
              <a:t>PFHA establishment document</a:t>
            </a:r>
          </a:p>
          <a:p>
            <a:pPr marL="285750" indent="-285750">
              <a:lnSpc>
                <a:spcPct val="150000"/>
              </a:lnSpc>
              <a:buFont typeface="Wingdings" panose="05000000000000000000" pitchFamily="2" charset="2"/>
              <a:buChar char="§"/>
            </a:pPr>
            <a:r>
              <a:rPr lang="en-US" dirty="0"/>
              <a:t>PFHA constitution</a:t>
            </a:r>
          </a:p>
          <a:p>
            <a:pPr marL="285750" indent="-285750">
              <a:lnSpc>
                <a:spcPct val="150000"/>
              </a:lnSpc>
              <a:buFont typeface="Wingdings" panose="05000000000000000000" pitchFamily="2" charset="2"/>
              <a:buChar char="§"/>
            </a:pPr>
            <a:r>
              <a:rPr lang="en-US" dirty="0"/>
              <a:t>PFHA election report 2013</a:t>
            </a:r>
          </a:p>
          <a:p>
            <a:pPr marL="285750" indent="-285750">
              <a:lnSpc>
                <a:spcPct val="150000"/>
              </a:lnSpc>
              <a:buFont typeface="Wingdings" panose="05000000000000000000" pitchFamily="2" charset="2"/>
              <a:buChar char="§"/>
            </a:pPr>
            <a:r>
              <a:rPr lang="en-US" dirty="0"/>
              <a:t>PFHA strategy 2016-2022</a:t>
            </a:r>
          </a:p>
          <a:p>
            <a:pPr marL="285750" indent="-285750">
              <a:lnSpc>
                <a:spcPct val="150000"/>
              </a:lnSpc>
              <a:buFont typeface="Wingdings" panose="05000000000000000000" pitchFamily="2" charset="2"/>
              <a:buChar char="§"/>
            </a:pPr>
            <a:r>
              <a:rPr lang="en-US" dirty="0"/>
              <a:t>PFHA </a:t>
            </a:r>
            <a:r>
              <a:rPr lang="en-US" dirty="0" err="1"/>
              <a:t>Overview_Updated</a:t>
            </a:r>
            <a:r>
              <a:rPr lang="en-US" dirty="0"/>
              <a:t> Version_ 2022</a:t>
            </a:r>
          </a:p>
          <a:p>
            <a:pPr marL="285750" indent="-285750">
              <a:lnSpc>
                <a:spcPct val="150000"/>
              </a:lnSpc>
              <a:buFont typeface="Wingdings" panose="05000000000000000000" pitchFamily="2" charset="2"/>
              <a:buChar char="§"/>
            </a:pPr>
            <a:r>
              <a:rPr lang="en-US" dirty="0"/>
              <a:t>PFHA annual workshop report</a:t>
            </a:r>
          </a:p>
          <a:p>
            <a:pPr marL="285750" indent="-285750">
              <a:lnSpc>
                <a:spcPct val="150000"/>
              </a:lnSpc>
              <a:buFont typeface="Wingdings" panose="05000000000000000000" pitchFamily="2" charset="2"/>
              <a:buChar char="§"/>
            </a:pPr>
            <a:r>
              <a:rPr lang="en-US" dirty="0"/>
              <a:t>PFHA tracking sheet </a:t>
            </a:r>
          </a:p>
        </p:txBody>
      </p:sp>
      <p:sp>
        <p:nvSpPr>
          <p:cNvPr id="5" name="Slide Number Placeholder 4">
            <a:extLst>
              <a:ext uri="{FF2B5EF4-FFF2-40B4-BE49-F238E27FC236}">
                <a16:creationId xmlns="" xmlns:a16="http://schemas.microsoft.com/office/drawing/2014/main" id="{B86F5118-AB8C-C238-0E48-071F0E8D6C69}"/>
              </a:ext>
            </a:extLst>
          </p:cNvPr>
          <p:cNvSpPr>
            <a:spLocks noGrp="1"/>
          </p:cNvSpPr>
          <p:nvPr>
            <p:ph type="sldNum" sz="quarter" idx="12"/>
          </p:nvPr>
        </p:nvSpPr>
        <p:spPr/>
        <p:txBody>
          <a:bodyPr/>
          <a:lstStyle/>
          <a:p>
            <a:fld id="{3A98EE3D-8CD1-4C3F-BD1C-C98C9596463C}" type="slidenum">
              <a:rPr lang="en-US" smtClean="0"/>
              <a:t>36</a:t>
            </a:fld>
            <a:endParaRPr lang="en-US" dirty="0"/>
          </a:p>
        </p:txBody>
      </p:sp>
    </p:spTree>
    <p:extLst>
      <p:ext uri="{BB962C8B-B14F-4D97-AF65-F5344CB8AC3E}">
        <p14:creationId xmlns:p14="http://schemas.microsoft.com/office/powerpoint/2010/main" val="3999927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8DF83F9-A675-54ED-AD96-BF40731FB9D4}"/>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ຕິດຕາມ</a:t>
            </a:r>
            <a:r>
              <a:rPr lang="en-US" sz="3200" b="1" dirty="0">
                <a:latin typeface="Phetsarath OT" panose="02000500000000000001" pitchFamily="2" charset="2"/>
                <a:ea typeface="Phetsarath OT" panose="02000500000000000001" pitchFamily="2" charset="2"/>
                <a:cs typeface="Phetsarath OT" panose="02000500000000000001" pitchFamily="2" charset="2"/>
              </a:rPr>
              <a:t> </a:t>
            </a:r>
            <a:r>
              <a:rPr lang="lo-LA" sz="3200" b="1" dirty="0">
                <a:latin typeface="Phetsarath OT" panose="02000500000000000001" pitchFamily="2" charset="2"/>
                <a:ea typeface="Phetsarath OT" panose="02000500000000000001" pitchFamily="2" charset="2"/>
                <a:cs typeface="Phetsarath OT" panose="02000500000000000001" pitchFamily="2" charset="2"/>
              </a:rPr>
              <a:t>ສສສຄໄດ້ທີ່</a:t>
            </a:r>
            <a:r>
              <a:rPr lang="lo-LA" b="1" dirty="0">
                <a:latin typeface="Phetsarath OT" panose="02000500000000000001" pitchFamily="2" charset="2"/>
                <a:ea typeface="Phetsarath OT" panose="02000500000000000001" pitchFamily="2" charset="2"/>
                <a:cs typeface="Phetsarath OT" panose="02000500000000000001" pitchFamily="2" charset="2"/>
              </a:rPr>
              <a:t/>
            </a:r>
            <a:br>
              <a:rPr lang="lo-LA"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follow us </a:t>
            </a:r>
          </a:p>
        </p:txBody>
      </p:sp>
      <p:pic>
        <p:nvPicPr>
          <p:cNvPr id="5" name="Picture 6">
            <a:extLst>
              <a:ext uri="{FF2B5EF4-FFF2-40B4-BE49-F238E27FC236}">
                <a16:creationId xmlns="" xmlns:a16="http://schemas.microsoft.com/office/drawing/2014/main" id="{7A79C705-17AB-86FE-1A72-70BA5C4D2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192" y="2206626"/>
            <a:ext cx="3499039" cy="2524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 xmlns:a16="http://schemas.microsoft.com/office/drawing/2014/main" id="{F0357832-ACB5-E49D-B4F1-F69877E51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060" y="2211898"/>
            <a:ext cx="3634627" cy="25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8">
            <a:extLst>
              <a:ext uri="{FF2B5EF4-FFF2-40B4-BE49-F238E27FC236}">
                <a16:creationId xmlns="" xmlns:a16="http://schemas.microsoft.com/office/drawing/2014/main" id="{BA6A0E1F-068E-E6C9-5C75-1B753EEC6E65}"/>
              </a:ext>
            </a:extLst>
          </p:cNvPr>
          <p:cNvSpPr txBox="1">
            <a:spLocks noChangeArrowheads="1"/>
          </p:cNvSpPr>
          <p:nvPr/>
        </p:nvSpPr>
        <p:spPr bwMode="auto">
          <a:xfrm>
            <a:off x="4411282" y="5269928"/>
            <a:ext cx="33341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hlinkClick r:id="rId4"/>
              </a:rPr>
              <a:t>https://www.pfhalaos.org</a:t>
            </a:r>
            <a:endParaRPr lang="en-US" altLang="en-US" sz="1400" dirty="0">
              <a:latin typeface="Arial" panose="020B0604020202020204" pitchFamily="34" charset="0"/>
              <a:cs typeface="Arial" panose="020B0604020202020204" pitchFamily="34" charset="0"/>
            </a:endParaRPr>
          </a:p>
        </p:txBody>
      </p:sp>
      <p:pic>
        <p:nvPicPr>
          <p:cNvPr id="10" name="Picture 2">
            <a:extLst>
              <a:ext uri="{FF2B5EF4-FFF2-40B4-BE49-F238E27FC236}">
                <a16:creationId xmlns="" xmlns:a16="http://schemas.microsoft.com/office/drawing/2014/main" id="{34F17116-6227-0139-2BEE-77FA863DF8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4545" y="2219496"/>
            <a:ext cx="3567639" cy="2518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2" descr="Circle, facebook, logo, media, network, social icon - Free download">
            <a:extLst>
              <a:ext uri="{FF2B5EF4-FFF2-40B4-BE49-F238E27FC236}">
                <a16:creationId xmlns="" xmlns:a16="http://schemas.microsoft.com/office/drawing/2014/main" id="{90F540E1-30E2-CC65-A9F0-B3DD2234CD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735" y="4002821"/>
            <a:ext cx="709612"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App, logo, media, popular, social, youtube icon - Free download">
            <a:extLst>
              <a:ext uri="{FF2B5EF4-FFF2-40B4-BE49-F238E27FC236}">
                <a16:creationId xmlns="" xmlns:a16="http://schemas.microsoft.com/office/drawing/2014/main" id="{56994560-70C1-9861-4FB9-9915BB0F79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82094" y="4017894"/>
            <a:ext cx="7127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8">
            <a:extLst>
              <a:ext uri="{FF2B5EF4-FFF2-40B4-BE49-F238E27FC236}">
                <a16:creationId xmlns="" xmlns:a16="http://schemas.microsoft.com/office/drawing/2014/main" id="{C0C66174-9E8A-252B-A80B-0B0AC3AD19F7}"/>
              </a:ext>
            </a:extLst>
          </p:cNvPr>
          <p:cNvSpPr txBox="1">
            <a:spLocks noChangeArrowheads="1"/>
          </p:cNvSpPr>
          <p:nvPr/>
        </p:nvSpPr>
        <p:spPr bwMode="auto">
          <a:xfrm>
            <a:off x="453169" y="5073241"/>
            <a:ext cx="382561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hlinkClick r:id="rId8"/>
              </a:rPr>
              <a:t>https://www.facebook.com/pfhalaos</a:t>
            </a:r>
            <a:endParaRPr lang="en-US" altLang="en-US" sz="1400" dirty="0">
              <a:latin typeface="Arial" panose="020B0604020202020204" pitchFamily="34" charset="0"/>
            </a:endParaRPr>
          </a:p>
          <a:p>
            <a:pPr algn="ctr" eaLnBrk="1" hangingPunct="1">
              <a:spcBef>
                <a:spcPct val="0"/>
              </a:spcBef>
              <a:buFontTx/>
              <a:buNone/>
            </a:pPr>
            <a:r>
              <a:rPr lang="en-US" altLang="en-US" sz="1400" dirty="0">
                <a:latin typeface="Arial" panose="020B0604020202020204" pitchFamily="34" charset="0"/>
                <a:cs typeface="Saysettha OT" panose="020B0504020207020204" pitchFamily="34" charset="-34"/>
                <a:hlinkClick r:id="rId9"/>
              </a:rPr>
              <a:t>https://www.facebook.com/page/pfhalaos</a:t>
            </a:r>
            <a:r>
              <a:rPr lang="en-US" altLang="en-US" sz="1400" dirty="0">
                <a:latin typeface="Arial" panose="020B0604020202020204" pitchFamily="34" charset="0"/>
                <a:cs typeface="Saysettha OT" panose="020B0504020207020204" pitchFamily="34" charset="-34"/>
              </a:rPr>
              <a:t> </a:t>
            </a:r>
          </a:p>
          <a:p>
            <a:pPr algn="ctr" eaLnBrk="1" hangingPunct="1">
              <a:spcBef>
                <a:spcPct val="0"/>
              </a:spcBef>
              <a:buFontTx/>
              <a:buNone/>
            </a:pPr>
            <a:endParaRPr lang="en-US" altLang="en-US" sz="1400" dirty="0">
              <a:latin typeface="Arial" panose="020B0604020202020204" pitchFamily="34" charset="0"/>
              <a:cs typeface="Saysettha OT" panose="020B0504020207020204" pitchFamily="34" charset="-34"/>
            </a:endParaRPr>
          </a:p>
        </p:txBody>
      </p:sp>
      <p:sp>
        <p:nvSpPr>
          <p:cNvPr id="16" name="TextBox 18">
            <a:extLst>
              <a:ext uri="{FF2B5EF4-FFF2-40B4-BE49-F238E27FC236}">
                <a16:creationId xmlns="" xmlns:a16="http://schemas.microsoft.com/office/drawing/2014/main" id="{4D85CB73-3CFD-C55F-B8EB-D38EF3F5EF40}"/>
              </a:ext>
            </a:extLst>
          </p:cNvPr>
          <p:cNvSpPr txBox="1">
            <a:spLocks noChangeArrowheads="1"/>
          </p:cNvSpPr>
          <p:nvPr/>
        </p:nvSpPr>
        <p:spPr bwMode="auto">
          <a:xfrm>
            <a:off x="8141273" y="5269928"/>
            <a:ext cx="333418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dirty="0">
                <a:latin typeface="Arial" panose="020B0604020202020204" pitchFamily="34" charset="0"/>
                <a:cs typeface="Arial" panose="020B0604020202020204" pitchFamily="34" charset="0"/>
                <a:hlinkClick r:id="rId10"/>
              </a:rPr>
              <a:t>PFHA Laos - YouTube</a:t>
            </a:r>
            <a:endParaRPr lang="en-US" altLang="en-US" sz="1400" dirty="0">
              <a:latin typeface="Arial" panose="020B0604020202020204" pitchFamily="34" charset="0"/>
            </a:endParaRPr>
          </a:p>
        </p:txBody>
      </p:sp>
      <p:pic>
        <p:nvPicPr>
          <p:cNvPr id="4" name="Picture 16">
            <a:extLst>
              <a:ext uri="{FF2B5EF4-FFF2-40B4-BE49-F238E27FC236}">
                <a16:creationId xmlns="" xmlns:a16="http://schemas.microsoft.com/office/drawing/2014/main" id="{B0371E66-4E8E-4950-2034-DDE3DF97DED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00315" y="3902007"/>
            <a:ext cx="735012"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 xmlns:a16="http://schemas.microsoft.com/office/drawing/2014/main" id="{7C893A99-F1EA-E83D-F7C2-2283448A300E}"/>
              </a:ext>
            </a:extLst>
          </p:cNvPr>
          <p:cNvSpPr>
            <a:spLocks noGrp="1"/>
          </p:cNvSpPr>
          <p:nvPr>
            <p:ph type="sldNum" sz="quarter" idx="12"/>
          </p:nvPr>
        </p:nvSpPr>
        <p:spPr/>
        <p:txBody>
          <a:bodyPr/>
          <a:lstStyle/>
          <a:p>
            <a:fld id="{3A98EE3D-8CD1-4C3F-BD1C-C98C9596463C}" type="slidenum">
              <a:rPr lang="en-US" smtClean="0"/>
              <a:t>37</a:t>
            </a:fld>
            <a:endParaRPr lang="en-US" dirty="0"/>
          </a:p>
        </p:txBody>
      </p:sp>
    </p:spTree>
    <p:extLst>
      <p:ext uri="{BB962C8B-B14F-4D97-AF65-F5344CB8AC3E}">
        <p14:creationId xmlns:p14="http://schemas.microsoft.com/office/powerpoint/2010/main" val="2327376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390D4F6-5ECA-F902-A66A-A7011973A1A8}"/>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ຢ່າພາດອ່ານ!</a:t>
            </a:r>
            <a:r>
              <a:rPr lang="lo-LA" dirty="0"/>
              <a:t/>
            </a:r>
            <a:br>
              <a:rPr lang="lo-LA" dirty="0"/>
            </a:br>
            <a:r>
              <a:rPr lang="en-US" dirty="0">
                <a:solidFill>
                  <a:srgbClr val="00B050"/>
                </a:solidFill>
              </a:rPr>
              <a:t>Don’t miss it!</a:t>
            </a:r>
            <a:endParaRPr lang="en-US" dirty="0"/>
          </a:p>
        </p:txBody>
      </p:sp>
      <p:sp>
        <p:nvSpPr>
          <p:cNvPr id="3" name="Content Placeholder 2">
            <a:extLst>
              <a:ext uri="{FF2B5EF4-FFF2-40B4-BE49-F238E27FC236}">
                <a16:creationId xmlns="" xmlns:a16="http://schemas.microsoft.com/office/drawing/2014/main" id="{C9F791F1-9B7F-F08D-04E2-71A33472EEB5}"/>
              </a:ext>
            </a:extLst>
          </p:cNvPr>
          <p:cNvSpPr>
            <a:spLocks noGrp="1"/>
          </p:cNvSpPr>
          <p:nvPr>
            <p:ph idx="1"/>
          </p:nvPr>
        </p:nvSpPr>
        <p:spPr>
          <a:xfrm>
            <a:off x="581193" y="2290530"/>
            <a:ext cx="5514808" cy="3634486"/>
          </a:xfrm>
        </p:spPr>
        <p:txBody>
          <a:bodyPr>
            <a:normAutofit fontScale="92500" lnSpcReduction="10000"/>
          </a:bodyPr>
          <a:lstStyle/>
          <a:p>
            <a:pPr marL="0" indent="0">
              <a:lnSpc>
                <a:spcPct val="150000"/>
              </a:lnSpc>
              <a:buNone/>
            </a:pPr>
            <a:r>
              <a:rPr lang="lo-LA" dirty="0">
                <a:latin typeface="Phetsarath OT" panose="02000500000000000001" pitchFamily="2" charset="2"/>
                <a:ea typeface="Phetsarath OT" panose="02000500000000000001" pitchFamily="2" charset="2"/>
                <a:cs typeface="Phetsarath OT" panose="02000500000000000001" pitchFamily="2" charset="2"/>
              </a:rPr>
              <a:t>ໃນປື້ມຫົວນີ້ ທ່ານຈະໄດ້ຮູ້ ຄວາມເປັນມາ ສສສຄ ໂດຍສະເພາະ ທ່ານຈະໄດ້ຮູ້ກ່ຽວກັບ:</a:t>
            </a:r>
          </a:p>
          <a:p>
            <a:pPr marL="285750" indent="-285750">
              <a:lnSpc>
                <a:spcPct val="150000"/>
              </a:lnSpc>
              <a:buFont typeface="Wingdings" panose="05000000000000000000" pitchFamily="2" charset="2"/>
              <a:buChar char="§"/>
            </a:pPr>
            <a:r>
              <a:rPr lang="lo-LA" dirty="0">
                <a:latin typeface="Phetsarath OT" panose="02000500000000000001" pitchFamily="2" charset="2"/>
                <a:ea typeface="Phetsarath OT" panose="02000500000000000001" pitchFamily="2" charset="2"/>
                <a:cs typeface="Phetsarath OT" panose="02000500000000000001" pitchFamily="2" charset="2"/>
              </a:rPr>
              <a:t>ຄວາມເປັນມາໃນການກໍ່ຕັ້ງ ສສສຄ </a:t>
            </a:r>
          </a:p>
          <a:p>
            <a:pPr marL="285750" indent="-285750">
              <a:lnSpc>
                <a:spcPct val="150000"/>
              </a:lnSpc>
              <a:buFont typeface="Wingdings" panose="05000000000000000000" pitchFamily="2" charset="2"/>
              <a:buChar char="§"/>
            </a:pPr>
            <a:r>
              <a:rPr lang="lo-LA" dirty="0">
                <a:latin typeface="Phetsarath OT" panose="02000500000000000001" pitchFamily="2" charset="2"/>
                <a:ea typeface="Phetsarath OT" panose="02000500000000000001" pitchFamily="2" charset="2"/>
                <a:cs typeface="Phetsarath OT" panose="02000500000000000001" pitchFamily="2" charset="2"/>
              </a:rPr>
              <a:t>ຜູ້ສະໜັບສະໜູນ ສສສຄ</a:t>
            </a:r>
          </a:p>
          <a:p>
            <a:pPr marL="285750" indent="-285750">
              <a:lnSpc>
                <a:spcPct val="150000"/>
              </a:lnSpc>
              <a:buFont typeface="Wingdings" panose="05000000000000000000" pitchFamily="2" charset="2"/>
              <a:buChar char="§"/>
            </a:pPr>
            <a:r>
              <a:rPr lang="lo-LA" dirty="0">
                <a:latin typeface="Phetsarath OT" panose="02000500000000000001" pitchFamily="2" charset="2"/>
                <a:ea typeface="Phetsarath OT" panose="02000500000000000001" pitchFamily="2" charset="2"/>
                <a:cs typeface="Phetsarath OT" panose="02000500000000000001" pitchFamily="2" charset="2"/>
              </a:rPr>
              <a:t>ຜູ້ລິເລີ່ມແນວຄວາມຄິດການກໍ່ຕັ້ງ ສສສຄ</a:t>
            </a:r>
          </a:p>
          <a:p>
            <a:pPr marL="285750" indent="-285750">
              <a:lnSpc>
                <a:spcPct val="150000"/>
              </a:lnSpc>
              <a:buFont typeface="Wingdings" panose="05000000000000000000" pitchFamily="2" charset="2"/>
              <a:buChar char="§"/>
            </a:pPr>
            <a:r>
              <a:rPr lang="lo-LA" dirty="0">
                <a:latin typeface="Phetsarath OT" panose="02000500000000000001" pitchFamily="2" charset="2"/>
                <a:ea typeface="Phetsarath OT" panose="02000500000000000001" pitchFamily="2" charset="2"/>
                <a:cs typeface="Phetsarath OT" panose="02000500000000000001" pitchFamily="2" charset="2"/>
              </a:rPr>
              <a:t>ຜູ້ທີ່ກໍ່ຕັ້ງ ສສສຄ </a:t>
            </a:r>
          </a:p>
          <a:p>
            <a:pPr marL="285750" indent="-285750">
              <a:lnSpc>
                <a:spcPct val="150000"/>
              </a:lnSpc>
              <a:buFont typeface="Wingdings" panose="05000000000000000000" pitchFamily="2" charset="2"/>
              <a:buChar char="§"/>
            </a:pPr>
            <a:r>
              <a:rPr lang="lo-LA" dirty="0">
                <a:latin typeface="Phetsarath OT" panose="02000500000000000001" pitchFamily="2" charset="2"/>
                <a:ea typeface="Phetsarath OT" panose="02000500000000000001" pitchFamily="2" charset="2"/>
                <a:cs typeface="Phetsarath OT" panose="02000500000000000001" pitchFamily="2" charset="2"/>
              </a:rPr>
              <a:t>ຄະນະບໍລິຫານງານຊຸດທໍາອິດ</a:t>
            </a:r>
          </a:p>
          <a:p>
            <a:pPr marL="285750" indent="-285750">
              <a:lnSpc>
                <a:spcPct val="150000"/>
              </a:lnSpc>
              <a:buFont typeface="Wingdings" panose="05000000000000000000" pitchFamily="2" charset="2"/>
              <a:buChar char="§"/>
            </a:pPr>
            <a:r>
              <a:rPr lang="lo-LA" dirty="0">
                <a:latin typeface="Phetsarath OT" panose="02000500000000000001" pitchFamily="2" charset="2"/>
                <a:ea typeface="Phetsarath OT" panose="02000500000000000001" pitchFamily="2" charset="2"/>
                <a:cs typeface="Phetsarath OT" panose="02000500000000000001" pitchFamily="2" charset="2"/>
              </a:rPr>
              <a:t>ຜູ້ອໍານວຍການຜູ້ທໍາອິດ</a:t>
            </a:r>
            <a:r>
              <a:rPr lang="en-US" dirty="0">
                <a:latin typeface="Phetsarath OT" panose="02000500000000000001" pitchFamily="2" charset="2"/>
                <a:ea typeface="Phetsarath OT" panose="02000500000000000001" pitchFamily="2" charset="2"/>
                <a:cs typeface="Phetsarath OT" panose="02000500000000000001" pitchFamily="2" charset="2"/>
              </a:rPr>
              <a:t> </a:t>
            </a:r>
            <a:r>
              <a:rPr lang="lo-LA" dirty="0">
                <a:latin typeface="Phetsarath OT" panose="02000500000000000001" pitchFamily="2" charset="2"/>
                <a:ea typeface="Phetsarath OT" panose="02000500000000000001" pitchFamily="2" charset="2"/>
                <a:cs typeface="Phetsarath OT" panose="02000500000000000001" pitchFamily="2" charset="2"/>
              </a:rPr>
              <a:t>ແລະ ອື່ນໆ</a:t>
            </a:r>
            <a:endParaRPr lang="en-US"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Rectangle 3">
            <a:extLst>
              <a:ext uri="{FF2B5EF4-FFF2-40B4-BE49-F238E27FC236}">
                <a16:creationId xmlns="" xmlns:a16="http://schemas.microsoft.com/office/drawing/2014/main" id="{A543B27F-8BCD-5FF5-57B5-AEA4B2163825}"/>
              </a:ext>
            </a:extLst>
          </p:cNvPr>
          <p:cNvSpPr/>
          <p:nvPr/>
        </p:nvSpPr>
        <p:spPr>
          <a:xfrm>
            <a:off x="581192" y="5972961"/>
            <a:ext cx="5514808" cy="486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o-LA" sz="1200" dirty="0">
                <a:latin typeface="Phetsarath OT" panose="02000500000000000001" pitchFamily="2" charset="2"/>
                <a:ea typeface="Phetsarath OT" panose="02000500000000000001" pitchFamily="2" charset="2"/>
                <a:cs typeface="Phetsarath OT" panose="02000500000000000001" pitchFamily="2" charset="2"/>
              </a:rPr>
              <a:t>ທີ່ຕິດຕໍ່ຜູ້ຂຽນ</a:t>
            </a:r>
            <a:r>
              <a:rPr lang="en-US" sz="1200" dirty="0"/>
              <a:t>:  020 55683155;  Souphon.laopfha@gmail.com</a:t>
            </a:r>
          </a:p>
        </p:txBody>
      </p:sp>
      <p:sp>
        <p:nvSpPr>
          <p:cNvPr id="5" name="TextBox 4">
            <a:extLst>
              <a:ext uri="{FF2B5EF4-FFF2-40B4-BE49-F238E27FC236}">
                <a16:creationId xmlns="" xmlns:a16="http://schemas.microsoft.com/office/drawing/2014/main" id="{87333D0D-E987-DA9E-31BE-1E173AD285AB}"/>
              </a:ext>
            </a:extLst>
          </p:cNvPr>
          <p:cNvSpPr txBox="1"/>
          <p:nvPr/>
        </p:nvSpPr>
        <p:spPr>
          <a:xfrm>
            <a:off x="6274965" y="2416925"/>
            <a:ext cx="5335842" cy="3381695"/>
          </a:xfrm>
          <a:prstGeom prst="rect">
            <a:avLst/>
          </a:prstGeom>
          <a:noFill/>
        </p:spPr>
        <p:txBody>
          <a:bodyPr wrap="square" rtlCol="0">
            <a:spAutoFit/>
          </a:bodyPr>
          <a:lstStyle/>
          <a:p>
            <a:pPr marL="0" indent="0">
              <a:lnSpc>
                <a:spcPct val="150000"/>
              </a:lnSpc>
              <a:buNone/>
            </a:pPr>
            <a:r>
              <a:rPr lang="en-US" dirty="0">
                <a:latin typeface="Phetsarath OT" panose="02000500000000000001" pitchFamily="2" charset="2"/>
                <a:ea typeface="Phetsarath OT" panose="02000500000000000001" pitchFamily="2" charset="2"/>
                <a:cs typeface="Phetsarath OT" panose="02000500000000000001" pitchFamily="2" charset="2"/>
              </a:rPr>
              <a:t>This book will tell you about the history of PFHA, especially you will know:</a:t>
            </a:r>
          </a:p>
          <a:p>
            <a:pPr>
              <a:lnSpc>
                <a:spcPct val="150000"/>
              </a:lnSpc>
              <a:buFont typeface="Wingdings" panose="05000000000000000000" pitchFamily="2" charset="2"/>
              <a:buChar char="§"/>
            </a:pPr>
            <a:r>
              <a:rPr lang="en-US" dirty="0">
                <a:latin typeface="Phetsarath OT" panose="02000500000000000001" pitchFamily="2" charset="2"/>
                <a:ea typeface="Phetsarath OT" panose="02000500000000000001" pitchFamily="2" charset="2"/>
                <a:cs typeface="Phetsarath OT" panose="02000500000000000001" pitchFamily="2" charset="2"/>
              </a:rPr>
              <a:t>The behind </a:t>
            </a:r>
          </a:p>
          <a:p>
            <a:pPr>
              <a:lnSpc>
                <a:spcPct val="150000"/>
              </a:lnSpc>
              <a:buFont typeface="Wingdings" panose="05000000000000000000" pitchFamily="2" charset="2"/>
              <a:buChar char="§"/>
            </a:pPr>
            <a:r>
              <a:rPr lang="en-US" dirty="0">
                <a:latin typeface="Phetsarath OT" panose="02000500000000000001" pitchFamily="2" charset="2"/>
                <a:ea typeface="Phetsarath OT" panose="02000500000000000001" pitchFamily="2" charset="2"/>
                <a:cs typeface="Phetsarath OT" panose="02000500000000000001" pitchFamily="2" charset="2"/>
              </a:rPr>
              <a:t>Supportive organization</a:t>
            </a:r>
          </a:p>
          <a:p>
            <a:pPr>
              <a:lnSpc>
                <a:spcPct val="150000"/>
              </a:lnSpc>
              <a:buFont typeface="Wingdings" panose="05000000000000000000" pitchFamily="2" charset="2"/>
              <a:buChar char="§"/>
            </a:pPr>
            <a:r>
              <a:rPr lang="en-US" dirty="0">
                <a:latin typeface="Phetsarath OT" panose="02000500000000000001" pitchFamily="2" charset="2"/>
                <a:ea typeface="Phetsarath OT" panose="02000500000000000001" pitchFamily="2" charset="2"/>
                <a:cs typeface="Phetsarath OT" panose="02000500000000000001" pitchFamily="2" charset="2"/>
              </a:rPr>
              <a:t>Initiative for the establishment of the association</a:t>
            </a:r>
          </a:p>
          <a:p>
            <a:pPr>
              <a:lnSpc>
                <a:spcPct val="150000"/>
              </a:lnSpc>
              <a:buFont typeface="Wingdings" panose="05000000000000000000" pitchFamily="2" charset="2"/>
              <a:buChar char="§"/>
            </a:pPr>
            <a:r>
              <a:rPr lang="en-US" dirty="0">
                <a:latin typeface="Phetsarath OT" panose="02000500000000000001" pitchFamily="2" charset="2"/>
                <a:ea typeface="Phetsarath OT" panose="02000500000000000001" pitchFamily="2" charset="2"/>
                <a:cs typeface="Phetsarath OT" panose="02000500000000000001" pitchFamily="2" charset="2"/>
              </a:rPr>
              <a:t>Founder</a:t>
            </a:r>
          </a:p>
          <a:p>
            <a:pPr>
              <a:lnSpc>
                <a:spcPct val="150000"/>
              </a:lnSpc>
              <a:buFont typeface="Wingdings" panose="05000000000000000000" pitchFamily="2" charset="2"/>
              <a:buChar char="§"/>
            </a:pPr>
            <a:r>
              <a:rPr lang="en-US" dirty="0">
                <a:latin typeface="Phetsarath OT" panose="02000500000000000001" pitchFamily="2" charset="2"/>
                <a:ea typeface="Phetsarath OT" panose="02000500000000000001" pitchFamily="2" charset="2"/>
                <a:cs typeface="Phetsarath OT" panose="02000500000000000001" pitchFamily="2" charset="2"/>
              </a:rPr>
              <a:t>First Governing Board</a:t>
            </a:r>
          </a:p>
          <a:p>
            <a:pPr>
              <a:lnSpc>
                <a:spcPct val="150000"/>
              </a:lnSpc>
              <a:buFont typeface="Wingdings" panose="05000000000000000000" pitchFamily="2" charset="2"/>
              <a:buChar char="§"/>
            </a:pPr>
            <a:r>
              <a:rPr lang="en-US" dirty="0">
                <a:latin typeface="Phetsarath OT" panose="02000500000000000001" pitchFamily="2" charset="2"/>
                <a:ea typeface="Phetsarath OT" panose="02000500000000000001" pitchFamily="2" charset="2"/>
                <a:cs typeface="Phetsarath OT" panose="02000500000000000001" pitchFamily="2" charset="2"/>
              </a:rPr>
              <a:t>First Executive Director</a:t>
            </a:r>
            <a:endParaRPr lang="lo-LA"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6" name="Rectangle 5">
            <a:extLst>
              <a:ext uri="{FF2B5EF4-FFF2-40B4-BE49-F238E27FC236}">
                <a16:creationId xmlns="" xmlns:a16="http://schemas.microsoft.com/office/drawing/2014/main" id="{4CB47609-49BF-FCB0-D920-84AF0A7C4639}"/>
              </a:ext>
            </a:extLst>
          </p:cNvPr>
          <p:cNvSpPr/>
          <p:nvPr/>
        </p:nvSpPr>
        <p:spPr>
          <a:xfrm>
            <a:off x="6101593" y="5972961"/>
            <a:ext cx="5514808" cy="4865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Author’s address:  020 55683155;  Souphon.laopfha@gmail.com</a:t>
            </a:r>
          </a:p>
        </p:txBody>
      </p:sp>
      <p:sp>
        <p:nvSpPr>
          <p:cNvPr id="7" name="Slide Number Placeholder 6">
            <a:extLst>
              <a:ext uri="{FF2B5EF4-FFF2-40B4-BE49-F238E27FC236}">
                <a16:creationId xmlns="" xmlns:a16="http://schemas.microsoft.com/office/drawing/2014/main" id="{9371687F-9B3E-91C4-3B36-00AD99B57B73}"/>
              </a:ext>
            </a:extLst>
          </p:cNvPr>
          <p:cNvSpPr>
            <a:spLocks noGrp="1"/>
          </p:cNvSpPr>
          <p:nvPr>
            <p:ph type="sldNum" sz="quarter" idx="12"/>
          </p:nvPr>
        </p:nvSpPr>
        <p:spPr/>
        <p:txBody>
          <a:bodyPr/>
          <a:lstStyle/>
          <a:p>
            <a:fld id="{3A98EE3D-8CD1-4C3F-BD1C-C98C9596463C}" type="slidenum">
              <a:rPr lang="en-US" smtClean="0"/>
              <a:t>38</a:t>
            </a:fld>
            <a:endParaRPr lang="en-US" dirty="0"/>
          </a:p>
        </p:txBody>
      </p:sp>
    </p:spTree>
    <p:extLst>
      <p:ext uri="{BB962C8B-B14F-4D97-AF65-F5344CB8AC3E}">
        <p14:creationId xmlns:p14="http://schemas.microsoft.com/office/powerpoint/2010/main" val="131727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4CF6409-A82D-3E65-611E-79AFF5416270}"/>
              </a:ext>
            </a:extLst>
          </p:cNvPr>
          <p:cNvSpPr>
            <a:spLocks noGrp="1"/>
          </p:cNvSpPr>
          <p:nvPr>
            <p:ph type="title"/>
          </p:nvPr>
        </p:nvSpPr>
        <p:spPr>
          <a:xfrm>
            <a:off x="2608976" y="702156"/>
            <a:ext cx="9001832" cy="1188720"/>
          </a:xfrm>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ຄໍາເຫັນຜູ້ຂຽນ </a:t>
            </a:r>
            <a:r>
              <a:rPr lang="lo-LA" b="1" dirty="0">
                <a:latin typeface="Phetsarath OT" panose="02000500000000000001" pitchFamily="2" charset="2"/>
                <a:ea typeface="Phetsarath OT" panose="02000500000000000001" pitchFamily="2" charset="2"/>
                <a:cs typeface="Phetsarath OT" panose="02000500000000000001" pitchFamily="2" charset="2"/>
              </a:rPr>
              <a:t/>
            </a:r>
            <a:br>
              <a:rPr lang="lo-LA"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Author’s talk</a:t>
            </a:r>
          </a:p>
        </p:txBody>
      </p:sp>
      <p:sp>
        <p:nvSpPr>
          <p:cNvPr id="3" name="Content Placeholder 2">
            <a:extLst>
              <a:ext uri="{FF2B5EF4-FFF2-40B4-BE49-F238E27FC236}">
                <a16:creationId xmlns="" xmlns:a16="http://schemas.microsoft.com/office/drawing/2014/main" id="{B484E4E7-6E3E-B56E-504C-655B1600E864}"/>
              </a:ext>
            </a:extLst>
          </p:cNvPr>
          <p:cNvSpPr>
            <a:spLocks noGrp="1"/>
          </p:cNvSpPr>
          <p:nvPr>
            <p:ph idx="1"/>
          </p:nvPr>
        </p:nvSpPr>
        <p:spPr>
          <a:xfrm>
            <a:off x="581193" y="2340864"/>
            <a:ext cx="5514808" cy="3634486"/>
          </a:xfrm>
        </p:spPr>
        <p:txBody>
          <a:bodyPr>
            <a:normAutofit lnSpcReduction="10000"/>
          </a:bodyPr>
          <a:lstStyle/>
          <a:p>
            <a:pPr marL="0" indent="0">
              <a:buNone/>
            </a:pPr>
            <a:r>
              <a:rPr lang="lo-LA" dirty="0">
                <a:latin typeface="Phetsarath OT" panose="02000500000000000001" pitchFamily="2" charset="2"/>
                <a:ea typeface="Phetsarath OT" panose="02000500000000000001" pitchFamily="2" charset="2"/>
                <a:cs typeface="Phetsarath OT" panose="02000500000000000001" pitchFamily="2" charset="2"/>
              </a:rPr>
              <a:t>ຂ້າພະເຈົ້າ ຂຽນແລະ ຮຽບຮຽງ ປະຫວັດ ຂອງ ສສສຄ ນີ້ ຂຶ້ນມາ ເພື່ອຈຸດປະສົງ ເປັນຂໍ້ມູນ ເຜີຍແຜ່ໃຫ້ ຜູ້ທີ່ກ່ຽວຂ້ອງກັບ ສສສຄ ແລະ ຜູ້ທີ່ມາຕາມຫຼັງໄດ້ ຮູ້ຈັກຕົວຕົນ ແລະ ຄວາມເປັນມາ ຂອງ ສສສຄ ວ່າກ່ອນທີ່ ສສສຄ ຈະກ້າວມາຮອດມື້ນີ້ໄດ້ ມັນໄດ້ມີຄວາມເປັນມາແນວໃດ, ໃຜແດ່ມີສ່ວນຮ່ວມ, ໃຜແດ່ທີ່ໄດ້ໃຫ້ການສະໜັບສະໜູນ, ມີປັດໃຈເກື້ອໜູນຫຍັງແດ່  ແລະ ມີອຸປະສັກຫຍັງແດ່. </a:t>
            </a:r>
          </a:p>
          <a:p>
            <a:pPr marL="0" indent="0">
              <a:buNone/>
            </a:pPr>
            <a:r>
              <a:rPr lang="lo-LA" dirty="0">
                <a:latin typeface="Phetsarath OT" panose="02000500000000000001" pitchFamily="2" charset="2"/>
                <a:ea typeface="Phetsarath OT" panose="02000500000000000001" pitchFamily="2" charset="2"/>
                <a:cs typeface="Phetsarath OT" panose="02000500000000000001" pitchFamily="2" charset="2"/>
              </a:rPr>
              <a:t>ທີ່ຂ້າພະເຈົ້າສາມາດຮຽບຮຽງ ຂໍ້ມູນນີ້ໄດ້ ກໍ່ຍ້ອນວ່າ ຂ້າພະເຈົ້າ ເປັນຜູ້ໜຶ່ງ ທີ່ໄດ້ຮ່ວມ ພາລະກິດ ສສສຄ ມານັບຕັ້ງແຕ່ຕົ້ນ ແຕ່ຄາວຍັງ ບໍ່ທັນເປັນສະມາຄົມສົ່ງເສີມສຸຂະພາບຄອບຄົວເທື່ອ ແລະ ໄດ້ເຫັນ ສສສຄ ຜ່ານຮ້ອນ ຜ່ານໜາວ ແລະ ເຕີບໃຫຍ່ ມາຈົນຮອດທຸກມື້ນີ້.</a:t>
            </a:r>
          </a:p>
          <a:p>
            <a:pPr marL="0" indent="0">
              <a:buNone/>
            </a:pPr>
            <a:r>
              <a:rPr lang="lo-LA" dirty="0">
                <a:latin typeface="Phetsarath OT" panose="02000500000000000001" pitchFamily="2" charset="2"/>
                <a:ea typeface="Phetsarath OT" panose="02000500000000000001" pitchFamily="2" charset="2"/>
                <a:cs typeface="Phetsarath OT" panose="02000500000000000001" pitchFamily="2" charset="2"/>
              </a:rPr>
              <a:t>ຫວັງຢ່າງຍິ່ງ ວ່າ ຂໍ້ມູນທີ່ຂ້າພະເຈົ້າ ຂຽນ ແລະ ຮຽບຮຽງ ຂຶ້ນນີ້ ຈະເປັນປະໂຫຍດແກ່ບັນດາທ່ານ.</a:t>
            </a:r>
            <a:endParaRPr lang="en-US"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TextBox 3">
            <a:extLst>
              <a:ext uri="{FF2B5EF4-FFF2-40B4-BE49-F238E27FC236}">
                <a16:creationId xmlns="" xmlns:a16="http://schemas.microsoft.com/office/drawing/2014/main" id="{2D54A49C-1F80-3226-1DAC-FD46A154D7BA}"/>
              </a:ext>
            </a:extLst>
          </p:cNvPr>
          <p:cNvSpPr txBox="1"/>
          <p:nvPr/>
        </p:nvSpPr>
        <p:spPr>
          <a:xfrm>
            <a:off x="6316910" y="2340864"/>
            <a:ext cx="5134062" cy="3970318"/>
          </a:xfrm>
          <a:prstGeom prst="rect">
            <a:avLst/>
          </a:prstGeom>
          <a:noFill/>
        </p:spPr>
        <p:txBody>
          <a:bodyPr wrap="square" rtlCol="0">
            <a:spAutoFit/>
          </a:bodyPr>
          <a:lstStyle/>
          <a:p>
            <a:r>
              <a:rPr lang="en-US" dirty="0"/>
              <a:t>I wrote this PFHA history book with the purpose to disseminate to all relevant parties or people, especially new comers about the history of PFHA before having established as these days that how hard it is, who participated in and contributed, who supported as well as what factors or obstacles there are.</a:t>
            </a:r>
          </a:p>
          <a:p>
            <a:endParaRPr lang="en-US" dirty="0"/>
          </a:p>
          <a:p>
            <a:r>
              <a:rPr lang="en-US" dirty="0"/>
              <a:t>I am able to compile or write this because I used to be part of the initiative of establishment of the association. I saw the circumstance how hard it was  before becoming PFHA as today.</a:t>
            </a:r>
          </a:p>
          <a:p>
            <a:endParaRPr lang="en-US" dirty="0"/>
          </a:p>
          <a:p>
            <a:r>
              <a:rPr lang="en-US" dirty="0"/>
              <a:t>Hopefully this information will be useful for you</a:t>
            </a:r>
          </a:p>
        </p:txBody>
      </p:sp>
      <p:sp>
        <p:nvSpPr>
          <p:cNvPr id="5" name="Slide Number Placeholder 4">
            <a:extLst>
              <a:ext uri="{FF2B5EF4-FFF2-40B4-BE49-F238E27FC236}">
                <a16:creationId xmlns="" xmlns:a16="http://schemas.microsoft.com/office/drawing/2014/main" id="{165E1214-D13C-8E41-9125-AF06272A0B6E}"/>
              </a:ext>
            </a:extLst>
          </p:cNvPr>
          <p:cNvSpPr>
            <a:spLocks noGrp="1"/>
          </p:cNvSpPr>
          <p:nvPr>
            <p:ph type="sldNum" sz="quarter" idx="12"/>
          </p:nvPr>
        </p:nvSpPr>
        <p:spPr/>
        <p:txBody>
          <a:bodyPr/>
          <a:lstStyle/>
          <a:p>
            <a:fld id="{3A98EE3D-8CD1-4C3F-BD1C-C98C9596463C}" type="slidenum">
              <a:rPr lang="en-US" smtClean="0"/>
              <a:t>4</a:t>
            </a:fld>
            <a:endParaRPr lang="en-US" dirty="0"/>
          </a:p>
        </p:txBody>
      </p:sp>
      <p:pic>
        <p:nvPicPr>
          <p:cNvPr id="6" name="Picture 5">
            <a:extLst>
              <a:ext uri="{FF2B5EF4-FFF2-40B4-BE49-F238E27FC236}">
                <a16:creationId xmlns="" xmlns:a16="http://schemas.microsoft.com/office/drawing/2014/main" id="{D9EAE230-902B-5027-D0B9-3F2081CC2417}"/>
              </a:ext>
            </a:extLst>
          </p:cNvPr>
          <p:cNvPicPr>
            <a:picLocks noChangeAspect="1"/>
          </p:cNvPicPr>
          <p:nvPr/>
        </p:nvPicPr>
        <p:blipFill rotWithShape="1">
          <a:blip r:embed="rId2"/>
          <a:srcRect l="11498" t="1689" r="19786" b="8889"/>
          <a:stretch/>
        </p:blipFill>
        <p:spPr>
          <a:xfrm>
            <a:off x="581192" y="702156"/>
            <a:ext cx="1555755" cy="151840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a:extLst>
              <a:ext uri="{FF2B5EF4-FFF2-40B4-BE49-F238E27FC236}">
                <a16:creationId xmlns="" xmlns:a16="http://schemas.microsoft.com/office/drawing/2014/main" id="{A64887DF-5D68-A89C-98D6-6E7E8AD0825C}"/>
              </a:ext>
            </a:extLst>
          </p:cNvPr>
          <p:cNvSpPr txBox="1"/>
          <p:nvPr/>
        </p:nvSpPr>
        <p:spPr>
          <a:xfrm>
            <a:off x="3705622" y="5665237"/>
            <a:ext cx="2909804" cy="461665"/>
          </a:xfrm>
          <a:prstGeom prst="rect">
            <a:avLst/>
          </a:prstGeom>
          <a:noFill/>
        </p:spPr>
        <p:txBody>
          <a:bodyPr wrap="square" rtlCol="0">
            <a:spAutoFit/>
          </a:bodyPr>
          <a:lstStyle/>
          <a:p>
            <a:r>
              <a:rPr lang="lo-LA" sz="1200" dirty="0">
                <a:latin typeface="Phetsarath OT" panose="02000500000000000001" pitchFamily="2" charset="2"/>
                <a:ea typeface="Phetsarath OT" panose="02000500000000000001" pitchFamily="2" charset="2"/>
                <a:cs typeface="Phetsarath OT" panose="02000500000000000001" pitchFamily="2" charset="2"/>
              </a:rPr>
              <a:t>ທ່ານ ດຣ ສຸພົນ ໄຊຍະວົງ</a:t>
            </a:r>
          </a:p>
          <a:p>
            <a:r>
              <a:rPr lang="lo-LA" sz="1200" dirty="0">
                <a:latin typeface="Phetsarath OT" panose="02000500000000000001" pitchFamily="2" charset="2"/>
                <a:ea typeface="Phetsarath OT" panose="02000500000000000001" pitchFamily="2" charset="2"/>
                <a:cs typeface="Phetsarath OT" panose="02000500000000000001" pitchFamily="2" charset="2"/>
              </a:rPr>
              <a:t>ຜູ້ອໍານວຍການສະມາຄົມ</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0489" y="5665237"/>
            <a:ext cx="1391549" cy="1467631"/>
          </a:xfrm>
          <a:prstGeom prst="rect">
            <a:avLst/>
          </a:prstGeom>
        </p:spPr>
      </p:pic>
    </p:spTree>
    <p:extLst>
      <p:ext uri="{BB962C8B-B14F-4D97-AF65-F5344CB8AC3E}">
        <p14:creationId xmlns:p14="http://schemas.microsoft.com/office/powerpoint/2010/main" val="39051514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02D5604-E907-850B-9B96-FC8120EE1CA9}"/>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ສິ່ງທີ່ທ່ານຈະໄດ້ຮູ້ຈັກ!</a:t>
            </a:r>
            <a:r>
              <a:rPr lang="lo-LA" b="1" dirty="0">
                <a:latin typeface="Phetsarath OT" panose="02000500000000000001" pitchFamily="2" charset="2"/>
                <a:ea typeface="Phetsarath OT" panose="02000500000000000001" pitchFamily="2" charset="2"/>
                <a:cs typeface="Phetsarath OT" panose="02000500000000000001" pitchFamily="2" charset="2"/>
              </a:rPr>
              <a:t/>
            </a:r>
            <a:br>
              <a:rPr lang="lo-LA" b="1" dirty="0">
                <a:latin typeface="Phetsarath OT" panose="02000500000000000001" pitchFamily="2" charset="2"/>
                <a:ea typeface="Phetsarath OT" panose="02000500000000000001" pitchFamily="2" charset="2"/>
                <a:cs typeface="Phetsarath OT" panose="02000500000000000001" pitchFamily="2" charset="2"/>
              </a:rPr>
            </a:br>
            <a:r>
              <a:rPr lang="en-US" dirty="0">
                <a:solidFill>
                  <a:srgbClr val="00B050"/>
                </a:solidFill>
              </a:rPr>
              <a:t>what is inside!</a:t>
            </a:r>
          </a:p>
        </p:txBody>
      </p:sp>
      <p:sp>
        <p:nvSpPr>
          <p:cNvPr id="3" name="Content Placeholder 2">
            <a:extLst>
              <a:ext uri="{FF2B5EF4-FFF2-40B4-BE49-F238E27FC236}">
                <a16:creationId xmlns="" xmlns:a16="http://schemas.microsoft.com/office/drawing/2014/main" id="{EB9F1A04-02AC-3FCB-E951-670FBFC0ABBE}"/>
              </a:ext>
            </a:extLst>
          </p:cNvPr>
          <p:cNvSpPr>
            <a:spLocks noGrp="1"/>
          </p:cNvSpPr>
          <p:nvPr>
            <p:ph idx="1"/>
          </p:nvPr>
        </p:nvSpPr>
        <p:spPr>
          <a:xfrm>
            <a:off x="581193" y="2340864"/>
            <a:ext cx="5514808" cy="3634486"/>
          </a:xfrm>
        </p:spPr>
        <p:txBody>
          <a:bodyPr>
            <a:normAutofit lnSpcReduction="10000"/>
          </a:bodyPr>
          <a:lstStyle/>
          <a:p>
            <a:r>
              <a:rPr lang="lo-LA" dirty="0">
                <a:latin typeface="Phetsarath OT" panose="02000500000000000001" pitchFamily="2" charset="2"/>
                <a:ea typeface="Phetsarath OT" panose="02000500000000000001" pitchFamily="2" charset="2"/>
                <a:cs typeface="Phetsarath OT" panose="02000500000000000001" pitchFamily="2" charset="2"/>
              </a:rPr>
              <a:t>ຄໍາເຫັນປະທານ</a:t>
            </a:r>
            <a:endParaRPr lang="en-US" dirty="0">
              <a:latin typeface="Phetsarath OT" panose="02000500000000000001" pitchFamily="2" charset="2"/>
              <a:ea typeface="Phetsarath OT" panose="02000500000000000001" pitchFamily="2" charset="2"/>
              <a:cs typeface="Phetsarath OT" panose="02000500000000000001" pitchFamily="2" charset="2"/>
            </a:endParaRPr>
          </a:p>
          <a:p>
            <a:r>
              <a:rPr lang="lo-LA" dirty="0">
                <a:latin typeface="Phetsarath OT" panose="02000500000000000001" pitchFamily="2" charset="2"/>
                <a:ea typeface="Phetsarath OT" panose="02000500000000000001" pitchFamily="2" charset="2"/>
                <a:cs typeface="Phetsarath OT" panose="02000500000000000001" pitchFamily="2" charset="2"/>
              </a:rPr>
              <a:t>ຄໍາເຫັນຜູ້ຂຽນ</a:t>
            </a:r>
          </a:p>
          <a:p>
            <a:r>
              <a:rPr lang="lo-LA" dirty="0">
                <a:latin typeface="Phetsarath OT" panose="02000500000000000001" pitchFamily="2" charset="2"/>
                <a:ea typeface="Phetsarath OT" panose="02000500000000000001" pitchFamily="2" charset="2"/>
                <a:cs typeface="Phetsarath OT" panose="02000500000000000001" pitchFamily="2" charset="2"/>
              </a:rPr>
              <a:t>ພາບລວມຫຍໍ້</a:t>
            </a:r>
            <a:endParaRPr lang="en-US" dirty="0">
              <a:latin typeface="Phetsarath OT" panose="02000500000000000001" pitchFamily="2" charset="2"/>
              <a:ea typeface="Phetsarath OT" panose="02000500000000000001" pitchFamily="2" charset="2"/>
              <a:cs typeface="Phetsarath OT" panose="02000500000000000001" pitchFamily="2" charset="2"/>
            </a:endParaRPr>
          </a:p>
          <a:p>
            <a:r>
              <a:rPr lang="lo-LA" dirty="0">
                <a:latin typeface="Phetsarath OT" panose="02000500000000000001" pitchFamily="2" charset="2"/>
                <a:ea typeface="Phetsarath OT" panose="02000500000000000001" pitchFamily="2" charset="2"/>
                <a:cs typeface="Phetsarath OT" panose="02000500000000000001" pitchFamily="2" charset="2"/>
              </a:rPr>
              <a:t>ການສ້າງຕັ້ງ ສສສຄ ແລະ ຜູ້ກໍ່ຕັ້ງ</a:t>
            </a:r>
          </a:p>
          <a:p>
            <a:r>
              <a:rPr lang="lo-LA" dirty="0">
                <a:latin typeface="Phetsarath OT" panose="02000500000000000001" pitchFamily="2" charset="2"/>
                <a:ea typeface="Phetsarath OT" panose="02000500000000000001" pitchFamily="2" charset="2"/>
                <a:cs typeface="Phetsarath OT" panose="02000500000000000001" pitchFamily="2" charset="2"/>
              </a:rPr>
              <a:t>ຄວາມເປັນມາກ່ອນສ້າງຕັ້ງ</a:t>
            </a:r>
          </a:p>
          <a:p>
            <a:r>
              <a:rPr lang="lo-LA" dirty="0">
                <a:latin typeface="Phetsarath OT" panose="02000500000000000001" pitchFamily="2" charset="2"/>
                <a:ea typeface="Phetsarath OT" panose="02000500000000000001" pitchFamily="2" charset="2"/>
                <a:cs typeface="Phetsarath OT" panose="02000500000000000001" pitchFamily="2" charset="2"/>
              </a:rPr>
              <a:t>ການລິເລີ້ມແນວຄວາມຄິດ ແລະ ຜູ້ລິເລີ້ມ</a:t>
            </a:r>
            <a:endParaRPr lang="en-US" dirty="0">
              <a:latin typeface="Phetsarath OT" panose="02000500000000000001" pitchFamily="2" charset="2"/>
              <a:ea typeface="Phetsarath OT" panose="02000500000000000001" pitchFamily="2" charset="2"/>
              <a:cs typeface="Phetsarath OT" panose="02000500000000000001" pitchFamily="2" charset="2"/>
            </a:endParaRPr>
          </a:p>
          <a:p>
            <a:r>
              <a:rPr lang="lo-LA" dirty="0">
                <a:latin typeface="Phetsarath OT" panose="02000500000000000001" pitchFamily="2" charset="2"/>
                <a:ea typeface="Phetsarath OT" panose="02000500000000000001" pitchFamily="2" charset="2"/>
                <a:cs typeface="Phetsarath OT" panose="02000500000000000001" pitchFamily="2" charset="2"/>
              </a:rPr>
              <a:t>ການເລືອກຕັ້ງຄັ້ງທໍາອິດ ແລະ ຄະນະບໍລິຫານຊຸດທໍາອິດ</a:t>
            </a:r>
            <a:endParaRPr lang="en-US" dirty="0">
              <a:latin typeface="Phetsarath OT" panose="02000500000000000001" pitchFamily="2" charset="2"/>
              <a:ea typeface="Phetsarath OT" panose="02000500000000000001" pitchFamily="2" charset="2"/>
              <a:cs typeface="Phetsarath OT" panose="02000500000000000001" pitchFamily="2" charset="2"/>
            </a:endParaRPr>
          </a:p>
          <a:p>
            <a:r>
              <a:rPr lang="lo-LA" dirty="0">
                <a:latin typeface="Phetsarath OT" panose="02000500000000000001" pitchFamily="2" charset="2"/>
                <a:ea typeface="Phetsarath OT" panose="02000500000000000001" pitchFamily="2" charset="2"/>
                <a:cs typeface="Phetsarath OT" panose="02000500000000000001" pitchFamily="2" charset="2"/>
              </a:rPr>
              <a:t>ຜູ້ອໍານວຍການທໍາອິດ </a:t>
            </a:r>
            <a:r>
              <a:rPr lang="en-US" dirty="0">
                <a:latin typeface="Phetsarath OT" panose="02000500000000000001" pitchFamily="2" charset="2"/>
                <a:ea typeface="Phetsarath OT" panose="02000500000000000001" pitchFamily="2" charset="2"/>
                <a:cs typeface="Phetsarath OT" panose="02000500000000000001" pitchFamily="2" charset="2"/>
              </a:rPr>
              <a:t> </a:t>
            </a:r>
          </a:p>
          <a:p>
            <a:r>
              <a:rPr lang="lo-LA" dirty="0">
                <a:latin typeface="Phetsarath OT" panose="02000500000000000001" pitchFamily="2" charset="2"/>
                <a:ea typeface="Phetsarath OT" panose="02000500000000000001" pitchFamily="2" charset="2"/>
                <a:cs typeface="Phetsarath OT" panose="02000500000000000001" pitchFamily="2" charset="2"/>
              </a:rPr>
              <a:t>ຜູ້ສະໜັບສະໜູນ ການສ້າງຕັ້ງ ສສສຄ</a:t>
            </a:r>
            <a:endParaRPr lang="en-US"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TextBox 3">
            <a:extLst>
              <a:ext uri="{FF2B5EF4-FFF2-40B4-BE49-F238E27FC236}">
                <a16:creationId xmlns="" xmlns:a16="http://schemas.microsoft.com/office/drawing/2014/main" id="{78121FE5-B926-E0EA-840C-89FD45151519}"/>
              </a:ext>
            </a:extLst>
          </p:cNvPr>
          <p:cNvSpPr txBox="1"/>
          <p:nvPr/>
        </p:nvSpPr>
        <p:spPr>
          <a:xfrm>
            <a:off x="6576969" y="2499919"/>
            <a:ext cx="4605556" cy="337117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dirty="0"/>
              <a:t>President’s Talk</a:t>
            </a:r>
          </a:p>
          <a:p>
            <a:pPr marL="285750" indent="-285750">
              <a:lnSpc>
                <a:spcPct val="150000"/>
              </a:lnSpc>
              <a:buFont typeface="Wingdings" panose="05000000000000000000" pitchFamily="2" charset="2"/>
              <a:buChar char="§"/>
            </a:pPr>
            <a:r>
              <a:rPr lang="en-US" sz="1600" dirty="0"/>
              <a:t>Author’s Talk</a:t>
            </a:r>
            <a:endParaRPr lang="lo-LA" sz="1600" dirty="0"/>
          </a:p>
          <a:p>
            <a:pPr marL="285750" indent="-285750">
              <a:lnSpc>
                <a:spcPct val="150000"/>
              </a:lnSpc>
              <a:buFont typeface="Wingdings" panose="05000000000000000000" pitchFamily="2" charset="2"/>
              <a:buChar char="§"/>
            </a:pPr>
            <a:r>
              <a:rPr lang="en-US" sz="1600" dirty="0"/>
              <a:t>Timeline</a:t>
            </a:r>
          </a:p>
          <a:p>
            <a:pPr marL="285750" indent="-285750">
              <a:lnSpc>
                <a:spcPct val="150000"/>
              </a:lnSpc>
              <a:buFont typeface="Wingdings" panose="05000000000000000000" pitchFamily="2" charset="2"/>
              <a:buChar char="§"/>
            </a:pPr>
            <a:r>
              <a:rPr lang="en-US" sz="1600" dirty="0"/>
              <a:t>Establishment of PFHA (founder)</a:t>
            </a:r>
          </a:p>
          <a:p>
            <a:pPr marL="285750" indent="-285750">
              <a:lnSpc>
                <a:spcPct val="150000"/>
              </a:lnSpc>
              <a:buFont typeface="Wingdings" panose="05000000000000000000" pitchFamily="2" charset="2"/>
              <a:buChar char="§"/>
            </a:pPr>
            <a:r>
              <a:rPr lang="en-US" sz="1600" dirty="0"/>
              <a:t>Behind the </a:t>
            </a:r>
            <a:r>
              <a:rPr lang="en-US" sz="1600" dirty="0" err="1"/>
              <a:t>scense</a:t>
            </a:r>
            <a:r>
              <a:rPr lang="en-US" sz="1600" dirty="0"/>
              <a:t> </a:t>
            </a:r>
          </a:p>
          <a:p>
            <a:pPr marL="285750" indent="-285750">
              <a:lnSpc>
                <a:spcPct val="150000"/>
              </a:lnSpc>
              <a:buFont typeface="Wingdings" panose="05000000000000000000" pitchFamily="2" charset="2"/>
              <a:buChar char="§"/>
            </a:pPr>
            <a:r>
              <a:rPr lang="en-US" sz="1600" dirty="0"/>
              <a:t>Start a journey of PFHA (Initiative)</a:t>
            </a:r>
          </a:p>
          <a:p>
            <a:pPr marL="285750" indent="-285750">
              <a:lnSpc>
                <a:spcPct val="150000"/>
              </a:lnSpc>
              <a:buFont typeface="Wingdings" panose="05000000000000000000" pitchFamily="2" charset="2"/>
              <a:buChar char="§"/>
            </a:pPr>
            <a:r>
              <a:rPr lang="en-US" sz="1600" dirty="0"/>
              <a:t>First Election of Governing Board</a:t>
            </a:r>
          </a:p>
          <a:p>
            <a:pPr marL="285750" indent="-285750">
              <a:lnSpc>
                <a:spcPct val="150000"/>
              </a:lnSpc>
              <a:buFont typeface="Wingdings" panose="05000000000000000000" pitchFamily="2" charset="2"/>
              <a:buChar char="§"/>
            </a:pPr>
            <a:r>
              <a:rPr lang="en-US" sz="1600" dirty="0"/>
              <a:t>First Executive Director</a:t>
            </a:r>
          </a:p>
          <a:p>
            <a:pPr marL="285750" indent="-285750">
              <a:lnSpc>
                <a:spcPct val="150000"/>
              </a:lnSpc>
              <a:buFont typeface="Wingdings" panose="05000000000000000000" pitchFamily="2" charset="2"/>
              <a:buChar char="§"/>
            </a:pPr>
            <a:r>
              <a:rPr lang="en-US" sz="1600" dirty="0"/>
              <a:t>Supportive Organization</a:t>
            </a:r>
          </a:p>
        </p:txBody>
      </p:sp>
      <p:sp>
        <p:nvSpPr>
          <p:cNvPr id="5" name="Slide Number Placeholder 4">
            <a:extLst>
              <a:ext uri="{FF2B5EF4-FFF2-40B4-BE49-F238E27FC236}">
                <a16:creationId xmlns="" xmlns:a16="http://schemas.microsoft.com/office/drawing/2014/main" id="{0321AD1D-EA64-7D65-95E1-FD8EE572D67A}"/>
              </a:ext>
            </a:extLst>
          </p:cNvPr>
          <p:cNvSpPr>
            <a:spLocks noGrp="1"/>
          </p:cNvSpPr>
          <p:nvPr>
            <p:ph type="sldNum" sz="quarter" idx="12"/>
          </p:nvPr>
        </p:nvSpPr>
        <p:spPr/>
        <p:txBody>
          <a:bodyPr/>
          <a:lstStyle/>
          <a:p>
            <a:fld id="{3A98EE3D-8CD1-4C3F-BD1C-C98C9596463C}" type="slidenum">
              <a:rPr lang="en-US" smtClean="0"/>
              <a:t>5</a:t>
            </a:fld>
            <a:endParaRPr lang="en-US" dirty="0"/>
          </a:p>
        </p:txBody>
      </p:sp>
    </p:spTree>
    <p:extLst>
      <p:ext uri="{BB962C8B-B14F-4D97-AF65-F5344CB8AC3E}">
        <p14:creationId xmlns:p14="http://schemas.microsoft.com/office/powerpoint/2010/main" val="376307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562972-3449-42D1-8185-B4BEFD52AB44}"/>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ຄວາມເປັນມາ </a:t>
            </a:r>
            <a:r>
              <a:rPr lang="lo-LA" dirty="0"/>
              <a:t/>
            </a:r>
            <a:br>
              <a:rPr lang="lo-LA" dirty="0"/>
            </a:br>
            <a:r>
              <a:rPr lang="en-US" dirty="0">
                <a:solidFill>
                  <a:srgbClr val="00B050"/>
                </a:solidFill>
              </a:rPr>
              <a:t>timelines</a:t>
            </a:r>
          </a:p>
        </p:txBody>
      </p:sp>
      <p:graphicFrame>
        <p:nvGraphicFramePr>
          <p:cNvPr id="4" name="Content Placeholder 2" descr="timeline">
            <a:extLst>
              <a:ext uri="{FF2B5EF4-FFF2-40B4-BE49-F238E27FC236}">
                <a16:creationId xmlns="" xmlns:a16="http://schemas.microsoft.com/office/drawing/2014/main" id="{FF3F0D82-0AA6-45C3-8367-955CBFA02ED6}"/>
              </a:ext>
            </a:extLst>
          </p:cNvPr>
          <p:cNvGraphicFramePr>
            <a:graphicFrameLocks noGrp="1"/>
          </p:cNvGraphicFramePr>
          <p:nvPr>
            <p:ph idx="1"/>
            <p:extLst>
              <p:ext uri="{D42A27DB-BD31-4B8C-83A1-F6EECF244321}">
                <p14:modId xmlns:p14="http://schemas.microsoft.com/office/powerpoint/2010/main" val="623559840"/>
              </p:ext>
            </p:extLst>
          </p:nvPr>
        </p:nvGraphicFramePr>
        <p:xfrm>
          <a:off x="581025" y="2341563"/>
          <a:ext cx="11029950" cy="36337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 xmlns:a16="http://schemas.microsoft.com/office/drawing/2014/main" id="{1889655A-7B6C-76F1-9BE7-09BE3F76460D}"/>
              </a:ext>
            </a:extLst>
          </p:cNvPr>
          <p:cNvSpPr txBox="1"/>
          <p:nvPr/>
        </p:nvSpPr>
        <p:spPr>
          <a:xfrm>
            <a:off x="2059535" y="4689445"/>
            <a:ext cx="1794617" cy="830997"/>
          </a:xfrm>
          <a:prstGeom prst="rect">
            <a:avLst/>
          </a:prstGeom>
          <a:noFill/>
        </p:spPr>
        <p:txBody>
          <a:bodyPr wrap="square" rtlCol="0">
            <a:spAutoFit/>
          </a:bodyPr>
          <a:lstStyle/>
          <a:p>
            <a:pPr algn="ctr"/>
            <a:r>
              <a:rPr lang="lo-LA" sz="1600" dirty="0">
                <a:latin typeface="Phetsarath OT" panose="02000500000000000001" pitchFamily="2" charset="2"/>
                <a:ea typeface="Phetsarath OT" panose="02000500000000000001" pitchFamily="2" charset="2"/>
                <a:cs typeface="Phetsarath OT" panose="02000500000000000001" pitchFamily="2" charset="2"/>
              </a:rPr>
              <a:t>ລິເລີ່ມຄວາມຄິດ/ຊອກຫາທາງຕັ້ງສະມາຄົມ</a:t>
            </a:r>
          </a:p>
          <a:p>
            <a:pPr algn="ctr"/>
            <a:r>
              <a:rPr lang="lo-LA"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ດຣ ວັນມະນີ ຈັນຊົມພູ</a:t>
            </a:r>
          </a:p>
        </p:txBody>
      </p:sp>
      <p:sp>
        <p:nvSpPr>
          <p:cNvPr id="5" name="TextBox 4">
            <a:extLst>
              <a:ext uri="{FF2B5EF4-FFF2-40B4-BE49-F238E27FC236}">
                <a16:creationId xmlns="" xmlns:a16="http://schemas.microsoft.com/office/drawing/2014/main" id="{2E88FB70-3063-8BC2-D5E2-81019FEE217C}"/>
              </a:ext>
            </a:extLst>
          </p:cNvPr>
          <p:cNvSpPr txBox="1"/>
          <p:nvPr/>
        </p:nvSpPr>
        <p:spPr>
          <a:xfrm>
            <a:off x="5774332" y="2870507"/>
            <a:ext cx="1827544" cy="830997"/>
          </a:xfrm>
          <a:prstGeom prst="rect">
            <a:avLst/>
          </a:prstGeom>
          <a:noFill/>
        </p:spPr>
        <p:txBody>
          <a:bodyPr wrap="square" rtlCol="0">
            <a:spAutoFit/>
          </a:bodyPr>
          <a:lstStyle/>
          <a:p>
            <a:pPr algn="ctr"/>
            <a:r>
              <a:rPr lang="lo-LA" sz="1600" dirty="0">
                <a:latin typeface="Phetsarath OT" panose="02000500000000000001" pitchFamily="2" charset="2"/>
                <a:ea typeface="Phetsarath OT" panose="02000500000000000001" pitchFamily="2" charset="2"/>
                <a:cs typeface="Phetsarath OT" panose="02000500000000000001" pitchFamily="2" charset="2"/>
              </a:rPr>
              <a:t>ດຣ ເກດແກ້ວ ສຸດາຈັນ</a:t>
            </a:r>
          </a:p>
          <a:p>
            <a:pPr algn="ctr"/>
            <a:r>
              <a:rPr lang="lo-LA" sz="1600" dirty="0">
                <a:latin typeface="Phetsarath OT" panose="02000500000000000001" pitchFamily="2" charset="2"/>
                <a:ea typeface="Phetsarath OT" panose="02000500000000000001" pitchFamily="2" charset="2"/>
                <a:cs typeface="Phetsarath OT" panose="02000500000000000001" pitchFamily="2" charset="2"/>
              </a:rPr>
              <a:t>ສ້າງຕັ້ງເປັນ ສສສຄ </a:t>
            </a:r>
          </a:p>
          <a:p>
            <a:pPr algn="ctr"/>
            <a:r>
              <a:rPr lang="lo-LA" sz="1600" dirty="0">
                <a:latin typeface="Phetsarath OT" panose="02000500000000000001" pitchFamily="2" charset="2"/>
                <a:ea typeface="Phetsarath OT" panose="02000500000000000001" pitchFamily="2" charset="2"/>
                <a:cs typeface="Phetsarath OT" panose="02000500000000000001" pitchFamily="2" charset="2"/>
              </a:rPr>
              <a:t>ສາໍເລັດ</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6" name="TextBox 5">
            <a:extLst>
              <a:ext uri="{FF2B5EF4-FFF2-40B4-BE49-F238E27FC236}">
                <a16:creationId xmlns="" xmlns:a16="http://schemas.microsoft.com/office/drawing/2014/main" id="{2CD35ACC-41DA-BD6F-FD8F-D8862C48B26D}"/>
              </a:ext>
            </a:extLst>
          </p:cNvPr>
          <p:cNvSpPr txBox="1"/>
          <p:nvPr/>
        </p:nvSpPr>
        <p:spPr>
          <a:xfrm>
            <a:off x="7285445" y="4716356"/>
            <a:ext cx="1451295" cy="584775"/>
          </a:xfrm>
          <a:prstGeom prst="rect">
            <a:avLst/>
          </a:prstGeom>
          <a:noFill/>
        </p:spPr>
        <p:txBody>
          <a:bodyPr wrap="square" rtlCol="0">
            <a:spAutoFit/>
          </a:bodyPr>
          <a:lstStyle/>
          <a:p>
            <a:r>
              <a:rPr lang="lo-LA" sz="1600" dirty="0">
                <a:latin typeface="Phetsarath OT" panose="02000500000000000001" pitchFamily="2" charset="2"/>
                <a:ea typeface="Phetsarath OT" panose="02000500000000000001" pitchFamily="2" charset="2"/>
                <a:cs typeface="Phetsarath OT" panose="02000500000000000001" pitchFamily="2" charset="2"/>
              </a:rPr>
              <a:t>ຮັບຜູ້ອໍານວຍການ</a:t>
            </a:r>
          </a:p>
          <a:p>
            <a:r>
              <a:rPr lang="lo-LA" sz="1600" dirty="0">
                <a:latin typeface="Phetsarath OT" panose="02000500000000000001" pitchFamily="2" charset="2"/>
                <a:ea typeface="Phetsarath OT" panose="02000500000000000001" pitchFamily="2" charset="2"/>
                <a:cs typeface="Phetsarath OT" panose="02000500000000000001" pitchFamily="2" charset="2"/>
              </a:rPr>
              <a:t>ດຣ ສຸພົນໄຊຍະວົງ</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7" name="TextBox 6">
            <a:extLst>
              <a:ext uri="{FF2B5EF4-FFF2-40B4-BE49-F238E27FC236}">
                <a16:creationId xmlns="" xmlns:a16="http://schemas.microsoft.com/office/drawing/2014/main" id="{81F02FEA-6430-16E6-1A80-0CF365349625}"/>
              </a:ext>
            </a:extLst>
          </p:cNvPr>
          <p:cNvSpPr txBox="1"/>
          <p:nvPr/>
        </p:nvSpPr>
        <p:spPr>
          <a:xfrm>
            <a:off x="8186803" y="2829478"/>
            <a:ext cx="1222049" cy="830997"/>
          </a:xfrm>
          <a:prstGeom prst="rect">
            <a:avLst/>
          </a:prstGeom>
          <a:noFill/>
        </p:spPr>
        <p:txBody>
          <a:bodyPr wrap="square" rtlCol="0">
            <a:spAutoFit/>
          </a:bodyPr>
          <a:lstStyle/>
          <a:p>
            <a:pPr algn="ctr"/>
            <a:r>
              <a:rPr lang="lo-LA" sz="1600" dirty="0">
                <a:latin typeface="Phetsarath OT" panose="02000500000000000001" pitchFamily="2" charset="2"/>
                <a:ea typeface="Phetsarath OT" panose="02000500000000000001" pitchFamily="2" charset="2"/>
                <a:cs typeface="Phetsarath OT" panose="02000500000000000001" pitchFamily="2" charset="2"/>
              </a:rPr>
              <a:t>ສ້າງຍຸດທະສາດອົງກອນ</a:t>
            </a:r>
          </a:p>
          <a:p>
            <a:pPr algn="ctr"/>
            <a:r>
              <a:rPr lang="lo-LA" sz="1600" dirty="0">
                <a:latin typeface="Phetsarath OT" panose="02000500000000000001" pitchFamily="2" charset="2"/>
                <a:ea typeface="Phetsarath OT" panose="02000500000000000001" pitchFamily="2" charset="2"/>
                <a:cs typeface="Phetsarath OT" panose="02000500000000000001" pitchFamily="2" charset="2"/>
              </a:rPr>
              <a:t>2016-2022</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8" name="TextBox 7">
            <a:extLst>
              <a:ext uri="{FF2B5EF4-FFF2-40B4-BE49-F238E27FC236}">
                <a16:creationId xmlns="" xmlns:a16="http://schemas.microsoft.com/office/drawing/2014/main" id="{98DC6184-CEEC-E3DB-FAC8-353142281683}"/>
              </a:ext>
            </a:extLst>
          </p:cNvPr>
          <p:cNvSpPr txBox="1"/>
          <p:nvPr/>
        </p:nvSpPr>
        <p:spPr>
          <a:xfrm>
            <a:off x="9603746" y="4670810"/>
            <a:ext cx="1974339" cy="1846659"/>
          </a:xfrm>
          <a:prstGeom prst="rect">
            <a:avLst/>
          </a:prstGeom>
          <a:noFill/>
          <a:ln>
            <a:solidFill>
              <a:schemeClr val="tx1"/>
            </a:solidFill>
          </a:ln>
        </p:spPr>
        <p:txBody>
          <a:bodyPr wrap="square" rtlCol="0">
            <a:spAutoFit/>
          </a:bodyPr>
          <a:lstStyle/>
          <a:p>
            <a:r>
              <a:rPr lang="lo-LA" sz="1600" dirty="0">
                <a:latin typeface="Phetsarath OT" panose="02000500000000000001" pitchFamily="2" charset="2"/>
                <a:ea typeface="Phetsarath OT" panose="02000500000000000001" pitchFamily="2" charset="2"/>
                <a:cs typeface="Phetsarath OT" panose="02000500000000000001" pitchFamily="2" charset="2"/>
              </a:rPr>
              <a:t>ພັດທະນາລະບົບພານໃນ</a:t>
            </a:r>
          </a:p>
          <a:p>
            <a:pPr marL="285750" indent="-285750">
              <a:buFont typeface="Arial" panose="020B0604020202020204" pitchFamily="34" charset="0"/>
              <a:buChar char="•"/>
            </a:pPr>
            <a:r>
              <a:rPr lang="lo-LA" sz="1400" dirty="0">
                <a:latin typeface="Phetsarath OT" panose="02000500000000000001" pitchFamily="2" charset="2"/>
                <a:ea typeface="Phetsarath OT" panose="02000500000000000001" pitchFamily="2" charset="2"/>
                <a:cs typeface="Phetsarath OT" panose="02000500000000000001" pitchFamily="2" charset="2"/>
              </a:rPr>
              <a:t>ນະໂຍບາຍຕ່າງໆ</a:t>
            </a:r>
          </a:p>
          <a:p>
            <a:pPr marL="285750" indent="-285750">
              <a:buFont typeface="Arial" panose="020B0604020202020204" pitchFamily="34" charset="0"/>
              <a:buChar char="•"/>
            </a:pPr>
            <a:r>
              <a:rPr lang="lo-LA" sz="1400" dirty="0">
                <a:latin typeface="Phetsarath OT" panose="02000500000000000001" pitchFamily="2" charset="2"/>
                <a:ea typeface="Phetsarath OT" panose="02000500000000000001" pitchFamily="2" charset="2"/>
                <a:cs typeface="Phetsarath OT" panose="02000500000000000001" pitchFamily="2" charset="2"/>
              </a:rPr>
              <a:t>ລະບຽບການເງິນ</a:t>
            </a:r>
          </a:p>
          <a:p>
            <a:pPr marL="285750" indent="-285750">
              <a:buFont typeface="Arial" panose="020B0604020202020204" pitchFamily="34" charset="0"/>
              <a:buChar char="•"/>
            </a:pPr>
            <a:r>
              <a:rPr lang="lo-LA" sz="1400" dirty="0">
                <a:latin typeface="Phetsarath OT" panose="02000500000000000001" pitchFamily="2" charset="2"/>
                <a:ea typeface="Phetsarath OT" panose="02000500000000000001" pitchFamily="2" charset="2"/>
                <a:cs typeface="Phetsarath OT" panose="02000500000000000001" pitchFamily="2" charset="2"/>
              </a:rPr>
              <a:t>ລະບຽບຈັດຊື້ຈັດຈ້າງ</a:t>
            </a:r>
          </a:p>
          <a:p>
            <a:pPr marL="285750" indent="-285750">
              <a:buFont typeface="Arial" panose="020B0604020202020204" pitchFamily="34" charset="0"/>
              <a:buChar char="•"/>
            </a:pPr>
            <a:r>
              <a:rPr lang="lo-LA" sz="1400" dirty="0">
                <a:latin typeface="Phetsarath OT" panose="02000500000000000001" pitchFamily="2" charset="2"/>
                <a:ea typeface="Phetsarath OT" panose="02000500000000000001" pitchFamily="2" charset="2"/>
                <a:cs typeface="Phetsarath OT" panose="02000500000000000001" pitchFamily="2" charset="2"/>
              </a:rPr>
              <a:t>ລະບຽບບໍລິຫານຫ້ອງການ</a:t>
            </a:r>
          </a:p>
          <a:p>
            <a:pPr marL="285750" indent="-285750">
              <a:buFont typeface="Arial" panose="020B0604020202020204" pitchFamily="34" charset="0"/>
              <a:buChar char="•"/>
            </a:pPr>
            <a:r>
              <a:rPr lang="lo-LA" sz="1400" dirty="0">
                <a:latin typeface="Phetsarath OT" panose="02000500000000000001" pitchFamily="2" charset="2"/>
                <a:ea typeface="Phetsarath OT" panose="02000500000000000001" pitchFamily="2" charset="2"/>
                <a:cs typeface="Phetsarath OT" panose="02000500000000000001" pitchFamily="2" charset="2"/>
              </a:rPr>
              <a:t>ລະບຽບບຸກຄະລາກອນ, </a:t>
            </a:r>
          </a:p>
          <a:p>
            <a:pPr marL="285750" indent="-285750">
              <a:buFont typeface="Arial" panose="020B0604020202020204" pitchFamily="34" charset="0"/>
              <a:buChar char="•"/>
            </a:pPr>
            <a:r>
              <a:rPr lang="lo-LA" sz="1400" dirty="0">
                <a:latin typeface="Phetsarath OT" panose="02000500000000000001" pitchFamily="2" charset="2"/>
                <a:ea typeface="Phetsarath OT" panose="02000500000000000001" pitchFamily="2" charset="2"/>
                <a:cs typeface="Phetsarath OT" panose="02000500000000000001" pitchFamily="2" charset="2"/>
              </a:rPr>
              <a:t>ແລະອື່ນໆ</a:t>
            </a:r>
            <a:endParaRPr lang="en-US" sz="14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10" name="Straight Connector 9">
            <a:extLst>
              <a:ext uri="{FF2B5EF4-FFF2-40B4-BE49-F238E27FC236}">
                <a16:creationId xmlns="" xmlns:a16="http://schemas.microsoft.com/office/drawing/2014/main" id="{9BE01EB8-FD8E-358A-5C75-C89C573F1347}"/>
              </a:ext>
            </a:extLst>
          </p:cNvPr>
          <p:cNvSpPr/>
          <p:nvPr/>
        </p:nvSpPr>
        <p:spPr>
          <a:xfrm>
            <a:off x="14789894" y="4773501"/>
            <a:ext cx="0" cy="290702"/>
          </a:xfrm>
          <a:prstGeom prst="line">
            <a:avLst/>
          </a:prstGeom>
          <a:noFill/>
          <a:ln w="12700" cap="rnd" cmpd="sng" algn="ctr">
            <a:solidFill>
              <a:schemeClr val="accent1">
                <a:shade val="90000"/>
                <a:hueOff val="382467"/>
                <a:satOff val="-7373"/>
                <a:lumOff val="24106"/>
                <a:alphaOff val="0"/>
              </a:schemeClr>
            </a:solidFill>
            <a:prstDash val="dash"/>
          </a:ln>
          <a:effectLst/>
        </p:spPr>
        <p:style>
          <a:lnRef idx="1">
            <a:scrgbClr r="0" g="0" b="0"/>
          </a:lnRef>
          <a:fillRef idx="0">
            <a:scrgbClr r="0" g="0" b="0"/>
          </a:fillRef>
          <a:effectRef idx="0">
            <a:scrgbClr r="0" g="0" b="0"/>
          </a:effectRef>
          <a:fontRef idx="minor">
            <a:schemeClr val="tx1">
              <a:hueOff val="0"/>
              <a:satOff val="0"/>
              <a:lumOff val="0"/>
              <a:alphaOff val="0"/>
            </a:schemeClr>
          </a:fontRef>
        </p:style>
      </p:sp>
      <p:sp>
        <p:nvSpPr>
          <p:cNvPr id="9" name="Slide Number Placeholder 8">
            <a:extLst>
              <a:ext uri="{FF2B5EF4-FFF2-40B4-BE49-F238E27FC236}">
                <a16:creationId xmlns="" xmlns:a16="http://schemas.microsoft.com/office/drawing/2014/main" id="{5BC2DE72-33BF-E624-F8A4-81D11E0F5CA6}"/>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11" name="TextBox 10">
            <a:extLst>
              <a:ext uri="{FF2B5EF4-FFF2-40B4-BE49-F238E27FC236}">
                <a16:creationId xmlns="" xmlns:a16="http://schemas.microsoft.com/office/drawing/2014/main" id="{D56E7296-7C9D-85A8-6D0E-205366DE1BBC}"/>
              </a:ext>
            </a:extLst>
          </p:cNvPr>
          <p:cNvSpPr txBox="1"/>
          <p:nvPr/>
        </p:nvSpPr>
        <p:spPr>
          <a:xfrm>
            <a:off x="3231860" y="3024103"/>
            <a:ext cx="1880067" cy="584775"/>
          </a:xfrm>
          <a:prstGeom prst="rect">
            <a:avLst/>
          </a:prstGeom>
          <a:noFill/>
        </p:spPr>
        <p:txBody>
          <a:bodyPr wrap="square" rtlCol="0">
            <a:spAutoFit/>
          </a:bodyPr>
          <a:lstStyle/>
          <a:p>
            <a:pPr algn="ctr"/>
            <a:r>
              <a:rPr lang="lo-LA" sz="1600" dirty="0">
                <a:latin typeface="Phetsarath OT" panose="02000500000000000001" pitchFamily="2" charset="2"/>
                <a:ea typeface="Phetsarath OT" panose="02000500000000000001" pitchFamily="2" charset="2"/>
                <a:cs typeface="Phetsarath OT" panose="02000500000000000001" pitchFamily="2" charset="2"/>
              </a:rPr>
              <a:t>ດຣ ເກດແກ້ວ ສຸດາຈັນ</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a:p>
            <a:pPr algn="ctr"/>
            <a:r>
              <a:rPr lang="lo-LA" sz="1600" dirty="0">
                <a:latin typeface="Phetsarath OT" panose="02000500000000000001" pitchFamily="2" charset="2"/>
                <a:ea typeface="Phetsarath OT" panose="02000500000000000001" pitchFamily="2" charset="2"/>
                <a:cs typeface="Phetsarath OT" panose="02000500000000000001" pitchFamily="2" charset="2"/>
              </a:rPr>
              <a:t>ຜູ້ປະສານງານໃໝ່</a:t>
            </a:r>
          </a:p>
        </p:txBody>
      </p:sp>
      <p:sp>
        <p:nvSpPr>
          <p:cNvPr id="15" name="Rectangle: Rounded Corners 14">
            <a:extLst>
              <a:ext uri="{FF2B5EF4-FFF2-40B4-BE49-F238E27FC236}">
                <a16:creationId xmlns="" xmlns:a16="http://schemas.microsoft.com/office/drawing/2014/main" id="{FE0E10B6-FDFE-3E44-3A7A-F00655C8690E}"/>
              </a:ext>
            </a:extLst>
          </p:cNvPr>
          <p:cNvSpPr/>
          <p:nvPr/>
        </p:nvSpPr>
        <p:spPr>
          <a:xfrm>
            <a:off x="977031" y="1901260"/>
            <a:ext cx="7457667" cy="391386"/>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o-LA"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ມີພຽງໂຄງການແມ່ປອດໄພເປັນຫຼັກ ພາຍໃຕ້ ການຊ່ວຍເຫຼືອຂອງ </a:t>
            </a:r>
            <a:r>
              <a:rPr lang="en-US"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IPPF</a:t>
            </a:r>
          </a:p>
        </p:txBody>
      </p:sp>
      <p:sp>
        <p:nvSpPr>
          <p:cNvPr id="16" name="Rectangle: Rounded Corners 15">
            <a:extLst>
              <a:ext uri="{FF2B5EF4-FFF2-40B4-BE49-F238E27FC236}">
                <a16:creationId xmlns="" xmlns:a16="http://schemas.microsoft.com/office/drawing/2014/main" id="{58D1D6FC-2022-5173-894D-C07CA64C3F4B}"/>
              </a:ext>
            </a:extLst>
          </p:cNvPr>
          <p:cNvSpPr/>
          <p:nvPr/>
        </p:nvSpPr>
        <p:spPr>
          <a:xfrm>
            <a:off x="8494520" y="1890876"/>
            <a:ext cx="2720448" cy="830997"/>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o-LA"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ມີຫຼາຍໂຄງການຮ່ວມກັບຄູ່ຮ່ວມງານພາຍໃນປະເທດ ແລະ </a:t>
            </a:r>
          </a:p>
          <a:p>
            <a:pPr algn="ctr"/>
            <a:r>
              <a:rPr lang="lo-LA"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ຕ່າງປະເທດ</a:t>
            </a:r>
            <a:endParaRPr lang="en-US"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p:txBody>
      </p:sp>
      <p:sp>
        <p:nvSpPr>
          <p:cNvPr id="17" name="TextBox 16">
            <a:extLst>
              <a:ext uri="{FF2B5EF4-FFF2-40B4-BE49-F238E27FC236}">
                <a16:creationId xmlns="" xmlns:a16="http://schemas.microsoft.com/office/drawing/2014/main" id="{774FC703-AB0F-FA9E-89AA-563DABD00C1B}"/>
              </a:ext>
            </a:extLst>
          </p:cNvPr>
          <p:cNvSpPr txBox="1"/>
          <p:nvPr/>
        </p:nvSpPr>
        <p:spPr>
          <a:xfrm>
            <a:off x="6356227" y="4716356"/>
            <a:ext cx="810426" cy="830997"/>
          </a:xfrm>
          <a:prstGeom prst="rect">
            <a:avLst/>
          </a:prstGeom>
          <a:solidFill>
            <a:srgbClr val="FF0000"/>
          </a:solidFill>
        </p:spPr>
        <p:txBody>
          <a:bodyPr wrap="square" rtlCol="0">
            <a:spAutoFit/>
          </a:bodyPr>
          <a:lstStyle/>
          <a:p>
            <a:r>
              <a:rPr lang="lo-LA" sz="1600" dirty="0">
                <a:latin typeface="Phetsarath OT" panose="02000500000000000001" pitchFamily="2" charset="2"/>
                <a:ea typeface="Phetsarath OT" panose="02000500000000000001" pitchFamily="2" charset="2"/>
                <a:cs typeface="Phetsarath OT" panose="02000500000000000001" pitchFamily="2" charset="2"/>
              </a:rPr>
              <a:t>ເລືອກ</a:t>
            </a:r>
          </a:p>
          <a:p>
            <a:r>
              <a:rPr lang="lo-LA" sz="1600" dirty="0">
                <a:latin typeface="Phetsarath OT" panose="02000500000000000001" pitchFamily="2" charset="2"/>
                <a:ea typeface="Phetsarath OT" panose="02000500000000000001" pitchFamily="2" charset="2"/>
                <a:cs typeface="Phetsarath OT" panose="02000500000000000001" pitchFamily="2" charset="2"/>
              </a:rPr>
              <a:t>ຕັ້ງຄັ້ງ</a:t>
            </a:r>
            <a:r>
              <a:rPr lang="en-US" sz="1600" dirty="0">
                <a:latin typeface="Phetsarath OT" panose="02000500000000000001" pitchFamily="2" charset="2"/>
                <a:ea typeface="Phetsarath OT" panose="02000500000000000001" pitchFamily="2" charset="2"/>
                <a:cs typeface="Phetsarath OT" panose="02000500000000000001" pitchFamily="2" charset="2"/>
              </a:rPr>
              <a:t>1-3 </a:t>
            </a:r>
            <a:r>
              <a:rPr lang="lo-LA" sz="1600" dirty="0">
                <a:latin typeface="Phetsarath OT" panose="02000500000000000001" pitchFamily="2" charset="2"/>
                <a:ea typeface="Phetsarath OT" panose="02000500000000000001" pitchFamily="2" charset="2"/>
                <a:cs typeface="Phetsarath OT" panose="02000500000000000001" pitchFamily="2" charset="2"/>
              </a:rPr>
              <a:t>ທ່ານ</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24" name="TextBox 23">
            <a:extLst>
              <a:ext uri="{FF2B5EF4-FFF2-40B4-BE49-F238E27FC236}">
                <a16:creationId xmlns="" xmlns:a16="http://schemas.microsoft.com/office/drawing/2014/main" id="{9F9B3113-2523-6574-0AD7-1E328F298AB2}"/>
              </a:ext>
            </a:extLst>
          </p:cNvPr>
          <p:cNvSpPr txBox="1"/>
          <p:nvPr/>
        </p:nvSpPr>
        <p:spPr>
          <a:xfrm>
            <a:off x="8727760" y="4732200"/>
            <a:ext cx="843096" cy="830997"/>
          </a:xfrm>
          <a:prstGeom prst="rect">
            <a:avLst/>
          </a:prstGeom>
          <a:solidFill>
            <a:srgbClr val="FF0000"/>
          </a:solidFill>
        </p:spPr>
        <p:txBody>
          <a:bodyPr wrap="square" rtlCol="0">
            <a:spAutoFit/>
          </a:bodyPr>
          <a:lstStyle/>
          <a:p>
            <a:r>
              <a:rPr lang="lo-LA" sz="1600" dirty="0">
                <a:latin typeface="Phetsarath OT" panose="02000500000000000001" pitchFamily="2" charset="2"/>
                <a:ea typeface="Phetsarath OT" panose="02000500000000000001" pitchFamily="2" charset="2"/>
                <a:cs typeface="Phetsarath OT" panose="02000500000000000001" pitchFamily="2" charset="2"/>
              </a:rPr>
              <a:t>ເລືອກຕັ້ງ</a:t>
            </a:r>
          </a:p>
          <a:p>
            <a:r>
              <a:rPr lang="lo-LA" sz="1600" dirty="0">
                <a:latin typeface="Phetsarath OT" panose="02000500000000000001" pitchFamily="2" charset="2"/>
                <a:ea typeface="Phetsarath OT" panose="02000500000000000001" pitchFamily="2" charset="2"/>
                <a:cs typeface="Phetsarath OT" panose="02000500000000000001" pitchFamily="2" charset="2"/>
              </a:rPr>
              <a:t>ຄັ້ງທີ 2- 5 ທ່ານ</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25" name="TextBox 24">
            <a:extLst>
              <a:ext uri="{FF2B5EF4-FFF2-40B4-BE49-F238E27FC236}">
                <a16:creationId xmlns="" xmlns:a16="http://schemas.microsoft.com/office/drawing/2014/main" id="{11240FEE-7BFD-5DC0-B862-475439703390}"/>
              </a:ext>
            </a:extLst>
          </p:cNvPr>
          <p:cNvSpPr txBox="1"/>
          <p:nvPr/>
        </p:nvSpPr>
        <p:spPr>
          <a:xfrm>
            <a:off x="9716569" y="2777881"/>
            <a:ext cx="817592" cy="830997"/>
          </a:xfrm>
          <a:prstGeom prst="rect">
            <a:avLst/>
          </a:prstGeom>
          <a:solidFill>
            <a:srgbClr val="FF0000"/>
          </a:solidFill>
        </p:spPr>
        <p:txBody>
          <a:bodyPr wrap="square" rtlCol="0">
            <a:spAutoFit/>
          </a:bodyPr>
          <a:lstStyle/>
          <a:p>
            <a:r>
              <a:rPr lang="lo-LA" sz="1600" dirty="0">
                <a:latin typeface="Phetsarath OT" panose="02000500000000000001" pitchFamily="2" charset="2"/>
                <a:ea typeface="Phetsarath OT" panose="02000500000000000001" pitchFamily="2" charset="2"/>
                <a:cs typeface="Phetsarath OT" panose="02000500000000000001" pitchFamily="2" charset="2"/>
              </a:rPr>
              <a:t>ເລືອກຕັ້ງ</a:t>
            </a:r>
          </a:p>
          <a:p>
            <a:r>
              <a:rPr lang="lo-LA" sz="1600" dirty="0">
                <a:latin typeface="Phetsarath OT" panose="02000500000000000001" pitchFamily="2" charset="2"/>
                <a:ea typeface="Phetsarath OT" panose="02000500000000000001" pitchFamily="2" charset="2"/>
                <a:cs typeface="Phetsarath OT" panose="02000500000000000001" pitchFamily="2" charset="2"/>
              </a:rPr>
              <a:t>ຄັ້ງທີ 3-5 ທ່ານ</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cxnSp>
        <p:nvCxnSpPr>
          <p:cNvPr id="27" name="Connector: Elbow 26">
            <a:extLst>
              <a:ext uri="{FF2B5EF4-FFF2-40B4-BE49-F238E27FC236}">
                <a16:creationId xmlns="" xmlns:a16="http://schemas.microsoft.com/office/drawing/2014/main" id="{EFF7E85B-303C-0299-B6AF-6052A71D4E3F}"/>
              </a:ext>
            </a:extLst>
          </p:cNvPr>
          <p:cNvCxnSpPr/>
          <p:nvPr/>
        </p:nvCxnSpPr>
        <p:spPr>
          <a:xfrm rot="16200000" flipH="1">
            <a:off x="10035053" y="3691502"/>
            <a:ext cx="387125" cy="2065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Connector: Elbow 28">
            <a:extLst>
              <a:ext uri="{FF2B5EF4-FFF2-40B4-BE49-F238E27FC236}">
                <a16:creationId xmlns="" xmlns:a16="http://schemas.microsoft.com/office/drawing/2014/main" id="{CDDAC849-1562-0A4B-12B5-5D7EF2F72995}"/>
              </a:ext>
            </a:extLst>
          </p:cNvPr>
          <p:cNvCxnSpPr/>
          <p:nvPr/>
        </p:nvCxnSpPr>
        <p:spPr>
          <a:xfrm rot="5400000" flipH="1" flipV="1">
            <a:off x="9042572" y="4391395"/>
            <a:ext cx="376118" cy="19596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 xmlns:a16="http://schemas.microsoft.com/office/drawing/2014/main" id="{1C652DCA-E478-D7AA-10C8-118C79DF2CEA}"/>
              </a:ext>
            </a:extLst>
          </p:cNvPr>
          <p:cNvSpPr txBox="1"/>
          <p:nvPr/>
        </p:nvSpPr>
        <p:spPr>
          <a:xfrm>
            <a:off x="6343563" y="5615146"/>
            <a:ext cx="892644" cy="830997"/>
          </a:xfrm>
          <a:prstGeom prst="rect">
            <a:avLst/>
          </a:prstGeom>
          <a:noFill/>
        </p:spPr>
        <p:txBody>
          <a:bodyPr wrap="square" rtlCol="0">
            <a:spAutoFit/>
          </a:bodyPr>
          <a:lstStyle/>
          <a:p>
            <a:r>
              <a:rPr lang="lo-LA" sz="1600" dirty="0">
                <a:latin typeface="Phetsarath OT" panose="02000500000000000001" pitchFamily="2" charset="2"/>
                <a:ea typeface="Phetsarath OT" panose="02000500000000000001" pitchFamily="2" charset="2"/>
                <a:cs typeface="Phetsarath OT" panose="02000500000000000001" pitchFamily="2" charset="2"/>
              </a:rPr>
              <a:t>ດຣ ຈັນສີ ພີມພະຈັນ </a:t>
            </a:r>
          </a:p>
          <a:p>
            <a:r>
              <a:rPr lang="lo-LA" sz="1600" dirty="0">
                <a:latin typeface="Phetsarath OT" panose="02000500000000000001" pitchFamily="2" charset="2"/>
                <a:ea typeface="Phetsarath OT" panose="02000500000000000001" pitchFamily="2" charset="2"/>
                <a:cs typeface="Phetsarath OT" panose="02000500000000000001" pitchFamily="2" charset="2"/>
              </a:rPr>
              <a:t>ປະທານ</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31" name="TextBox 30">
            <a:extLst>
              <a:ext uri="{FF2B5EF4-FFF2-40B4-BE49-F238E27FC236}">
                <a16:creationId xmlns="" xmlns:a16="http://schemas.microsoft.com/office/drawing/2014/main" id="{CD0A63F6-7BFC-41FE-A4BB-AD788DD6F636}"/>
              </a:ext>
            </a:extLst>
          </p:cNvPr>
          <p:cNvSpPr txBox="1"/>
          <p:nvPr/>
        </p:nvSpPr>
        <p:spPr>
          <a:xfrm>
            <a:off x="8717689" y="5670802"/>
            <a:ext cx="892644" cy="830997"/>
          </a:xfrm>
          <a:prstGeom prst="rect">
            <a:avLst/>
          </a:prstGeom>
          <a:noFill/>
        </p:spPr>
        <p:txBody>
          <a:bodyPr wrap="square" rtlCol="0">
            <a:spAutoFit/>
          </a:bodyPr>
          <a:lstStyle/>
          <a:p>
            <a:r>
              <a:rPr lang="lo-LA" sz="1600" dirty="0">
                <a:latin typeface="Phetsarath OT" panose="02000500000000000001" pitchFamily="2" charset="2"/>
                <a:ea typeface="Phetsarath OT" panose="02000500000000000001" pitchFamily="2" charset="2"/>
                <a:cs typeface="Phetsarath OT" panose="02000500000000000001" pitchFamily="2" charset="2"/>
              </a:rPr>
              <a:t>ດຣ ຈັນສີ ພີມພະຈັນ </a:t>
            </a:r>
          </a:p>
          <a:p>
            <a:r>
              <a:rPr lang="lo-LA" sz="1600" dirty="0">
                <a:latin typeface="Phetsarath OT" panose="02000500000000000001" pitchFamily="2" charset="2"/>
                <a:ea typeface="Phetsarath OT" panose="02000500000000000001" pitchFamily="2" charset="2"/>
                <a:cs typeface="Phetsarath OT" panose="02000500000000000001" pitchFamily="2" charset="2"/>
              </a:rPr>
              <a:t>ປະທານ</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32" name="TextBox 31">
            <a:extLst>
              <a:ext uri="{FF2B5EF4-FFF2-40B4-BE49-F238E27FC236}">
                <a16:creationId xmlns="" xmlns:a16="http://schemas.microsoft.com/office/drawing/2014/main" id="{C7D4EF28-7553-61EC-883E-43DEF699A184}"/>
              </a:ext>
            </a:extLst>
          </p:cNvPr>
          <p:cNvSpPr txBox="1"/>
          <p:nvPr/>
        </p:nvSpPr>
        <p:spPr>
          <a:xfrm>
            <a:off x="10534161" y="2721873"/>
            <a:ext cx="892644" cy="830997"/>
          </a:xfrm>
          <a:prstGeom prst="rect">
            <a:avLst/>
          </a:prstGeom>
          <a:noFill/>
        </p:spPr>
        <p:txBody>
          <a:bodyPr wrap="square" rtlCol="0">
            <a:spAutoFit/>
          </a:bodyPr>
          <a:lstStyle/>
          <a:p>
            <a:r>
              <a:rPr lang="lo-LA" sz="1600" dirty="0">
                <a:latin typeface="Phetsarath OT" panose="02000500000000000001" pitchFamily="2" charset="2"/>
                <a:ea typeface="Phetsarath OT" panose="02000500000000000001" pitchFamily="2" charset="2"/>
                <a:cs typeface="Phetsarath OT" panose="02000500000000000001" pitchFamily="2" charset="2"/>
              </a:rPr>
              <a:t>ດຣ ຈັນສີ ພີມພະຈັນ </a:t>
            </a:r>
          </a:p>
          <a:p>
            <a:r>
              <a:rPr lang="lo-LA" sz="1600" dirty="0">
                <a:latin typeface="Phetsarath OT" panose="02000500000000000001" pitchFamily="2" charset="2"/>
                <a:ea typeface="Phetsarath OT" panose="02000500000000000001" pitchFamily="2" charset="2"/>
                <a:cs typeface="Phetsarath OT" panose="02000500000000000001" pitchFamily="2" charset="2"/>
              </a:rPr>
              <a:t>ປະທານ</a:t>
            </a:r>
            <a:endParaRPr lang="en-US" sz="1600" dirty="0">
              <a:latin typeface="Phetsarath OT" panose="02000500000000000001" pitchFamily="2" charset="2"/>
              <a:ea typeface="Phetsarath OT" panose="02000500000000000001" pitchFamily="2" charset="2"/>
              <a:cs typeface="Phetsarath OT" panose="02000500000000000001" pitchFamily="2" charset="2"/>
            </a:endParaRPr>
          </a:p>
        </p:txBody>
      </p:sp>
      <p:sp>
        <p:nvSpPr>
          <p:cNvPr id="34" name="Rectangle: Rounded Corners 33">
            <a:extLst>
              <a:ext uri="{FF2B5EF4-FFF2-40B4-BE49-F238E27FC236}">
                <a16:creationId xmlns="" xmlns:a16="http://schemas.microsoft.com/office/drawing/2014/main" id="{DF81F081-F3F8-183E-624B-07D2DB8278A0}"/>
              </a:ext>
            </a:extLst>
          </p:cNvPr>
          <p:cNvSpPr/>
          <p:nvPr/>
        </p:nvSpPr>
        <p:spPr>
          <a:xfrm>
            <a:off x="977032" y="6114113"/>
            <a:ext cx="5204160" cy="408959"/>
          </a:xfrm>
          <a:prstGeom prst="roundRect">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lo-LA"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rPr>
              <a:t>ມີ ຄະນະຊີ້ນໍາ, ຄະນະຮັບຜິດຊອບ ແລະ ຄະນະກອງເລຂາ ໂຄງການ</a:t>
            </a:r>
            <a:endParaRPr lang="en-US" sz="1600" dirty="0">
              <a:solidFill>
                <a:schemeClr val="tx1"/>
              </a:solidFill>
              <a:latin typeface="Phetsarath OT" panose="02000500000000000001" pitchFamily="2" charset="2"/>
              <a:ea typeface="Phetsarath OT" panose="02000500000000000001" pitchFamily="2" charset="2"/>
              <a:cs typeface="Phetsarath OT" panose="02000500000000000001" pitchFamily="2" charset="2"/>
            </a:endParaRPr>
          </a:p>
        </p:txBody>
      </p:sp>
      <p:sp>
        <p:nvSpPr>
          <p:cNvPr id="12" name="Star: 5 Points 11">
            <a:extLst>
              <a:ext uri="{FF2B5EF4-FFF2-40B4-BE49-F238E27FC236}">
                <a16:creationId xmlns="" xmlns:a16="http://schemas.microsoft.com/office/drawing/2014/main" id="{6C54D9E9-3DA2-C649-949B-12CE286AE18E}"/>
              </a:ext>
            </a:extLst>
          </p:cNvPr>
          <p:cNvSpPr/>
          <p:nvPr/>
        </p:nvSpPr>
        <p:spPr>
          <a:xfrm>
            <a:off x="6359259" y="3648889"/>
            <a:ext cx="301825" cy="291725"/>
          </a:xfrm>
          <a:prstGeom prst="star5">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33" name="Connector: Elbow 32">
            <a:extLst>
              <a:ext uri="{FF2B5EF4-FFF2-40B4-BE49-F238E27FC236}">
                <a16:creationId xmlns="" xmlns:a16="http://schemas.microsoft.com/office/drawing/2014/main" id="{A097CF74-2D5B-C8B7-6E58-32A86D5BAC75}"/>
              </a:ext>
            </a:extLst>
          </p:cNvPr>
          <p:cNvCxnSpPr>
            <a:cxnSpLocks/>
            <a:endCxn id="17" idx="3"/>
          </p:cNvCxnSpPr>
          <p:nvPr/>
        </p:nvCxnSpPr>
        <p:spPr>
          <a:xfrm rot="5400000">
            <a:off x="6836645" y="4670249"/>
            <a:ext cx="791615" cy="131597"/>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7846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ການສ້າງຕັ້ງສະມາຄົມ </a:t>
            </a:r>
            <a:r>
              <a:rPr lang="lo-LA" dirty="0"/>
              <a:t/>
            </a:r>
            <a:br>
              <a:rPr lang="lo-LA" dirty="0"/>
            </a:br>
            <a:r>
              <a:rPr lang="en-US" dirty="0">
                <a:solidFill>
                  <a:srgbClr val="00B050"/>
                </a:solidFill>
              </a:rPr>
              <a:t>Establishment of PFHA </a:t>
            </a: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2" y="2726758"/>
            <a:ext cx="5514808" cy="3019701"/>
          </a:xfrm>
        </p:spPr>
        <p:txBody>
          <a:bodyPr/>
          <a:lstStyle/>
          <a:p>
            <a:pPr marL="0" indent="0">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ສະມາຄົມສົ່ງເສີມ ສຸຂະພາບຄອບຄົວ ຫຼື ເອີ້ນຊື່ຫຍໍ້ວ່າ ສສສຄ ພາສາອັງກິດ ມີຊື່ວ່າ </a:t>
            </a:r>
            <a:r>
              <a:rPr lang="en-US" sz="1800" dirty="0">
                <a:effectLst/>
                <a:latin typeface="Phetsarath OT" panose="02000500000000000001" pitchFamily="2" charset="2"/>
                <a:ea typeface="Calibri" panose="020F0502020204030204" pitchFamily="34" charset="0"/>
                <a:cs typeface="Cordia New" panose="020B0304020202020204" pitchFamily="34" charset="-34"/>
              </a:rPr>
              <a:t>promotion of family health association </a:t>
            </a: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ແລະ ຕົວຫຍໍ້ ເອີ້ນວ່າ </a:t>
            </a:r>
            <a:r>
              <a:rPr lang="en-US" sz="1800" dirty="0">
                <a:effectLst/>
                <a:latin typeface="Phetsarath OT" panose="02000500000000000001" pitchFamily="2" charset="2"/>
                <a:ea typeface="Phetsarath OT" panose="02000500000000000001" pitchFamily="2" charset="2"/>
                <a:cs typeface="Phetsarath OT" panose="02000500000000000001" pitchFamily="2" charset="2"/>
              </a:rPr>
              <a:t>PFHA </a:t>
            </a: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ໄດ້ ສ້າງຕັ້ງຂຶ້ນເມື່ອວັນທີ 28 ມິຖຸນາ 2012 ພາຍໃຕ້ການອານຸມັດ ຂອງ ກະຊວງພາຍໃນເລກທີ່ 397/ພນ.</a:t>
            </a:r>
            <a:r>
              <a:rPr lang="lo-LA" sz="1800" dirty="0">
                <a:effectLst/>
                <a:cs typeface="Phetsarath OT" panose="02000500000000000001" pitchFamily="2" charset="2"/>
              </a:rPr>
              <a:t>ພາຍໃຕ້ດໍາລັດ </a:t>
            </a:r>
            <a:r>
              <a:rPr lang="en-US" sz="1800" dirty="0">
                <a:cs typeface="Phetsarath OT" panose="02000500000000000001" pitchFamily="2" charset="2"/>
              </a:rPr>
              <a:t>115/</a:t>
            </a:r>
            <a:r>
              <a:rPr lang="lo-LA" sz="1800" dirty="0">
                <a:cs typeface="Phetsarath OT" panose="02000500000000000001" pitchFamily="2" charset="2"/>
              </a:rPr>
              <a:t>ນຍ, 29 ເມສາ 2009.</a:t>
            </a:r>
            <a:endParaRPr lang="en-US" sz="1800" dirty="0">
              <a:effectLst/>
              <a:cs typeface="Phetsarath OT" panose="02000500000000000001" pitchFamily="2" charset="2"/>
            </a:endParaRPr>
          </a:p>
          <a:p>
            <a:pPr marL="0" indent="0">
              <a:buNone/>
            </a:pPr>
            <a:r>
              <a:rPr lang="lo-LA" sz="1800" dirty="0">
                <a:effectLst/>
                <a:cs typeface="Phetsarath OT" panose="02000500000000000001" pitchFamily="2" charset="2"/>
              </a:rPr>
              <a:t>ຜູ້ທີ່ກໍ່ຕັ້ງ ຫຼື ນໍາພາຂັບເຄື່ອນ ໃນການສ້າງຕັ້ງສະມາຄົມສົ່ງເສີມ ສຸຂະພາບຄອບຄົວ ມີຊື່ວ່າ ທ່ານ ນາງ ດຣ ເກດແກ້ວ ສຸດດາຈັນ</a:t>
            </a:r>
            <a:r>
              <a:rPr lang="en-US" sz="1800" dirty="0">
                <a:effectLst/>
                <a:cs typeface="Phetsarath OT" panose="02000500000000000001" pitchFamily="2" charset="2"/>
              </a:rPr>
              <a:t>, </a:t>
            </a:r>
            <a:r>
              <a:rPr lang="lo-LA" sz="1800" dirty="0">
                <a:effectLst/>
                <a:cs typeface="Phetsarath OT" panose="02000500000000000001" pitchFamily="2" charset="2"/>
              </a:rPr>
              <a:t>ຜູ້ປະສານງານໂຄງການ ຂອງ ສະຫະພັນວາງແຜນຄອບຄົວສາກົນ (</a:t>
            </a:r>
            <a:r>
              <a:rPr lang="en-US" sz="1800" dirty="0">
                <a:effectLst/>
                <a:cs typeface="Phetsarath OT" panose="02000500000000000001" pitchFamily="2" charset="2"/>
              </a:rPr>
              <a:t>IPPF)</a:t>
            </a:r>
            <a:endParaRPr lang="lo-LA" sz="1800" dirty="0">
              <a:cs typeface="Phetsarath OT" panose="02000500000000000001" pitchFamily="2" charset="2"/>
            </a:endParaRPr>
          </a:p>
          <a:p>
            <a:pPr marL="0" indent="0">
              <a:buNone/>
            </a:pPr>
            <a:endParaRPr lang="lo-LA" sz="1800" dirty="0">
              <a:cs typeface="Phetsarath OT" panose="02000500000000000001" pitchFamily="2" charset="2"/>
            </a:endParaRPr>
          </a:p>
        </p:txBody>
      </p:sp>
      <p:sp>
        <p:nvSpPr>
          <p:cNvPr id="4" name="TextBox 3">
            <a:extLst>
              <a:ext uri="{FF2B5EF4-FFF2-40B4-BE49-F238E27FC236}">
                <a16:creationId xmlns="" xmlns:a16="http://schemas.microsoft.com/office/drawing/2014/main" id="{03AA69CA-B388-6C66-785C-472CDB16E96E}"/>
              </a:ext>
            </a:extLst>
          </p:cNvPr>
          <p:cNvSpPr txBox="1"/>
          <p:nvPr/>
        </p:nvSpPr>
        <p:spPr>
          <a:xfrm>
            <a:off x="6096000" y="2911012"/>
            <a:ext cx="5203971" cy="2655407"/>
          </a:xfrm>
          <a:prstGeom prst="rect">
            <a:avLst/>
          </a:prstGeom>
          <a:noFill/>
        </p:spPr>
        <p:txBody>
          <a:bodyPr wrap="square" rtlCol="0">
            <a:spAutoFit/>
          </a:bodyPr>
          <a:lstStyle/>
          <a:p>
            <a:pPr marL="0" marR="0">
              <a:lnSpc>
                <a:spcPct val="107000"/>
              </a:lnSpc>
              <a:spcBef>
                <a:spcPts val="0"/>
              </a:spcBef>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The Promotion of Family Health Association, abbreviation name is PFHA established on 28 June 2012, under the approval of the Ministry of Home Affair, No 397/MOHA, under decree no 115/PM, 29 April 2009</a:t>
            </a:r>
            <a:endParaRPr lang="lo-LA" sz="1600" dirty="0">
              <a:effectLst/>
              <a:latin typeface="Arial" panose="020B0604020202020204" pitchFamily="34" charset="0"/>
              <a:ea typeface="Phetsarath OT" panose="02000500000000000001" pitchFamily="2" charset="2"/>
              <a:cs typeface="Cordia New" panose="020B0304020202020204" pitchFamily="34" charset="-34"/>
            </a:endParaRPr>
          </a:p>
          <a:p>
            <a:pPr marL="0" marR="0">
              <a:lnSpc>
                <a:spcPct val="107000"/>
              </a:lnSpc>
              <a:spcBef>
                <a:spcPts val="0"/>
              </a:spcBef>
              <a:spcAft>
                <a:spcPts val="800"/>
              </a:spcAft>
            </a:pPr>
            <a:endParaRPr lang="lo-LA" sz="1600" dirty="0">
              <a:effectLst/>
              <a:latin typeface="Arial" panose="020B0604020202020204" pitchFamily="34" charset="0"/>
              <a:ea typeface="Phetsarath OT" panose="02000500000000000001" pitchFamily="2" charset="2"/>
              <a:cs typeface="Cordia New" panose="020B0304020202020204" pitchFamily="34" charset="-34"/>
            </a:endParaRPr>
          </a:p>
          <a:p>
            <a:pPr>
              <a:lnSpc>
                <a:spcPct val="107000"/>
              </a:lnSpc>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The founder of PFHA or a person who took lead in successful establishment</a:t>
            </a:r>
            <a:r>
              <a:rPr lang="lo-LA"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a:effectLst/>
                <a:latin typeface="Arial" panose="020B0604020202020204" pitchFamily="34" charset="0"/>
                <a:ea typeface="Phetsarath OT" panose="02000500000000000001" pitchFamily="2" charset="2"/>
                <a:cs typeface="Cordia New" panose="020B0304020202020204" pitchFamily="34" charset="-34"/>
              </a:rPr>
              <a:t>of the association is 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Kedkeo</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Soudachanh</a:t>
            </a:r>
            <a:r>
              <a:rPr lang="en-US" sz="1600" dirty="0">
                <a:effectLst/>
                <a:latin typeface="Arial" panose="020B0604020202020204" pitchFamily="34" charset="0"/>
                <a:ea typeface="Phetsarath OT" panose="02000500000000000001" pitchFamily="2" charset="2"/>
                <a:cs typeface="Cordia New" panose="020B0304020202020204" pitchFamily="34" charset="-34"/>
              </a:rPr>
              <a:t>, the National Project Coordinator of IPPF.</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40411B9C-5133-1991-5E38-5B48712A3DA4}"/>
              </a:ext>
            </a:extLst>
          </p:cNvPr>
          <p:cNvSpPr>
            <a:spLocks noGrp="1"/>
          </p:cNvSpPr>
          <p:nvPr>
            <p:ph type="sldNum" sz="quarter" idx="12"/>
          </p:nvPr>
        </p:nvSpPr>
        <p:spPr/>
        <p:txBody>
          <a:bodyPr/>
          <a:lstStyle/>
          <a:p>
            <a:fld id="{3A98EE3D-8CD1-4C3F-BD1C-C98C9596463C}" type="slidenum">
              <a:rPr lang="en-US" smtClean="0"/>
              <a:t>7</a:t>
            </a:fld>
            <a:endParaRPr lang="en-US" dirty="0"/>
          </a:p>
        </p:txBody>
      </p:sp>
      <p:pic>
        <p:nvPicPr>
          <p:cNvPr id="7" name="Picture 6">
            <a:extLst>
              <a:ext uri="{FF2B5EF4-FFF2-40B4-BE49-F238E27FC236}">
                <a16:creationId xmlns="" xmlns:a16="http://schemas.microsoft.com/office/drawing/2014/main" id="{969DB373-45FE-9D11-6671-10560E9F717E}"/>
              </a:ext>
            </a:extLst>
          </p:cNvPr>
          <p:cNvPicPr>
            <a:picLocks noChangeAspect="1"/>
          </p:cNvPicPr>
          <p:nvPr/>
        </p:nvPicPr>
        <p:blipFill rotWithShape="1">
          <a:blip r:embed="rId2"/>
          <a:srcRect t="6241" b="21733"/>
          <a:stretch/>
        </p:blipFill>
        <p:spPr>
          <a:xfrm>
            <a:off x="7798013" y="702156"/>
            <a:ext cx="1673157" cy="18236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683351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r>
              <a:rPr lang="lo-LA" sz="3200" b="1" dirty="0">
                <a:latin typeface="Phetsarath OT" panose="02000500000000000001" pitchFamily="2" charset="2"/>
                <a:ea typeface="Phetsarath OT" panose="02000500000000000001" pitchFamily="2" charset="2"/>
                <a:cs typeface="Phetsarath OT" panose="02000500000000000001" pitchFamily="2" charset="2"/>
              </a:rPr>
              <a:t>ກ່ອນມາເປັນສະມາຄົມ </a:t>
            </a:r>
            <a:r>
              <a:rPr lang="lo-LA" dirty="0"/>
              <a:t/>
            </a:r>
            <a:br>
              <a:rPr lang="lo-LA" dirty="0"/>
            </a:br>
            <a:r>
              <a:rPr lang="en-US" dirty="0">
                <a:solidFill>
                  <a:srgbClr val="00B050"/>
                </a:solidFill>
              </a:rPr>
              <a:t>Before</a:t>
            </a:r>
            <a:r>
              <a:rPr lang="en-US" dirty="0"/>
              <a:t> </a:t>
            </a:r>
            <a:r>
              <a:rPr lang="en-US" dirty="0">
                <a:solidFill>
                  <a:srgbClr val="00B050"/>
                </a:solidFill>
              </a:rPr>
              <a:t>Establishment </a:t>
            </a: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2" y="2286858"/>
            <a:ext cx="5410899" cy="4084474"/>
          </a:xfrm>
        </p:spPr>
        <p:txBody>
          <a:bodyPr>
            <a:normAutofit lnSpcReduction="10000"/>
          </a:bodyPr>
          <a:lstStyle/>
          <a:p>
            <a:pPr marL="0" indent="0">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ເມື່ອຢ້ອນກັບຄືນຫຼັງໄປ ກ່ອນທີ່ ຈະມາເປັນສະມາ ຄົມສົ່ງເສີມສຸຂະພາບຄອບຄົວໄດ້ດັ່ງທຸກມື້ນີ້ນັ້ນໄດ້ມີຜູ້ ລິເລີ່ມ ແນວຄວາມຄິດ ແລະ ດໍາເນີນການມາກ່ອນ ນັບຕັ້ງແຕ່ປີ 200</a:t>
            </a:r>
            <a:r>
              <a:rPr lang="lo-LA" sz="1800" dirty="0">
                <a:latin typeface="Phetsarath OT" panose="02000500000000000001" pitchFamily="2" charset="2"/>
                <a:ea typeface="Calibri" panose="020F0502020204030204" pitchFamily="34" charset="0"/>
                <a:cs typeface="Phetsarath OT" panose="02000500000000000001" pitchFamily="2" charset="2"/>
              </a:rPr>
              <a:t>5 </a:t>
            </a:r>
            <a:r>
              <a:rPr lang="lo-LA" sz="1800" dirty="0">
                <a:effectLst/>
                <a:latin typeface="Calibri" panose="020F0502020204030204" pitchFamily="34" charset="0"/>
                <a:ea typeface="Calibri" panose="020F0502020204030204" pitchFamily="34" charset="0"/>
                <a:cs typeface="Phetsarath OT" panose="02000500000000000001" pitchFamily="2" charset="2"/>
              </a:rPr>
              <a:t>ໂດຍ ຜູ້ທີ່ມີຄວາມ ຄິດລິເລີ່ມຄັ້ງທໍາອິດ ໃນການສ້າງຕັ້ງ ສະມາຄົມສົ່ງເສີມ ສຸຂະພາບຄອບຄົວ ແມ່ນ ທ່ານ ນາງ ດຣ ວັນມະນີ ຈັນຊົມພູ ໄດ້ເປັນຜູ້ນໍາພາ ທີມງານ ໃນການ ບຸກເບີກ ມາກ່ອນ.</a:t>
            </a:r>
          </a:p>
          <a:p>
            <a:pPr marL="0" indent="0">
              <a:buNone/>
            </a:pPr>
            <a:r>
              <a:rPr lang="lo-LA" sz="1800" dirty="0">
                <a:effectLst/>
                <a:latin typeface="Phetsarath OT" panose="02000500000000000001" pitchFamily="2" charset="2"/>
                <a:ea typeface="Phetsarath OT" panose="02000500000000000001" pitchFamily="2" charset="2"/>
                <a:cs typeface="Phetsarath OT" panose="02000500000000000001" pitchFamily="2" charset="2"/>
              </a:rPr>
              <a:t>ໃນເວລານັ້ນ  ດຣ ວັນມະນີ ຈັນຊົມພູ ເອງໄດ້ ເປັນຜູ້ ນໍາເອົາໂຄງການ ແມ່ ແລະ ເດັກ ເຂົ້າມາຈັດຕັ້ງປະຕິບັດ ຮ່ວມກັບ ກົມອານາໄມ ປ້ອງກັນພະຍາດມ ກະຊວງສາທາ ແລະ ສູນກາງສະຫະພັນແມ່ຍິງ ຊື່ວ່າ “ໂຄງການແມ່ປອດໄພ” ຢູ່ 4 ເມືອງ ຄື: ເມືອງຫຼາ, ນາມໍ້, ງາ ແລະ ປາກແບງ ແຂວງອຸດົມໄຊ ນັບແຕ່ປີ 2004 ໃຫ້ທຶນໂດຍ ສະຫະພັນວາງແຜນຄອບຄົວ ສາກົນ  ຫຼື </a:t>
            </a:r>
            <a:r>
              <a:rPr lang="en-US" sz="1800" dirty="0">
                <a:effectLst/>
                <a:latin typeface="Phetsarath OT" panose="02000500000000000001" pitchFamily="2" charset="2"/>
                <a:ea typeface="Phetsarath OT" panose="02000500000000000001" pitchFamily="2" charset="2"/>
                <a:cs typeface="Phetsarath OT" panose="02000500000000000001" pitchFamily="2" charset="2"/>
              </a:rPr>
              <a:t>IPPF</a:t>
            </a:r>
            <a:r>
              <a:rPr lang="lo-LA" sz="1800" dirty="0">
                <a:effectLst/>
                <a:latin typeface="Phetsarath OT" panose="02000500000000000001" pitchFamily="2" charset="2"/>
                <a:ea typeface="Phetsarath OT" panose="02000500000000000001" pitchFamily="2" charset="2"/>
                <a:cs typeface="Phetsarath OT" panose="02000500000000000001" pitchFamily="2" charset="2"/>
              </a:rPr>
              <a:t> ຈາກນັ້ນ, ຈື່ງຄ່ອຍຂະຫຍາຍໄປ ແຂວງອື່ນ</a:t>
            </a: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096000" y="2428760"/>
            <a:ext cx="5220749" cy="3910301"/>
          </a:xfrm>
          <a:prstGeom prst="rect">
            <a:avLst/>
          </a:prstGeom>
          <a:noFill/>
        </p:spPr>
        <p:txBody>
          <a:bodyPr wrap="square" rtlCol="0">
            <a:spAutoFit/>
          </a:bodyPr>
          <a:lstStyle/>
          <a:p>
            <a:r>
              <a:rPr lang="en-US" sz="1600" dirty="0">
                <a:effectLst/>
                <a:latin typeface="Arial" panose="020B0604020202020204" pitchFamily="34" charset="0"/>
                <a:ea typeface="Phetsarath OT" panose="02000500000000000001" pitchFamily="2" charset="2"/>
                <a:cs typeface="Cordia New" panose="020B0304020202020204" pitchFamily="34" charset="-34"/>
              </a:rPr>
              <a:t>However, when we look back the history, before the success of establishment as today, the association was initiated the concept of establishment of the association since 2005</a:t>
            </a:r>
            <a:r>
              <a:rPr lang="lo-LA"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a:effectLst/>
                <a:latin typeface="Arial" panose="020B0604020202020204" pitchFamily="34" charset="0"/>
                <a:ea typeface="Phetsarath OT" panose="02000500000000000001" pitchFamily="2" charset="2"/>
                <a:cs typeface="Cordia New" panose="020B0304020202020204" pitchFamily="34" charset="-34"/>
              </a:rPr>
              <a:t>The initiative of establishing the association come from 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Manivanh</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Chanhsomphou</a:t>
            </a:r>
            <a:r>
              <a:rPr lang="en-US" sz="1600" dirty="0">
                <a:effectLst/>
                <a:latin typeface="Arial" panose="020B0604020202020204" pitchFamily="34" charset="0"/>
                <a:ea typeface="Phetsarath OT" panose="02000500000000000001" pitchFamily="2" charset="2"/>
                <a:cs typeface="Cordia New" panose="020B0304020202020204" pitchFamily="34" charset="-34"/>
              </a:rPr>
              <a:t>. She took lead the team to find the way to establish it</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marL="0" marR="0">
              <a:lnSpc>
                <a:spcPct val="107000"/>
              </a:lnSpc>
              <a:spcBef>
                <a:spcPts val="0"/>
              </a:spcBef>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At that time, 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Vanhmany</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Chanhsomphou</a:t>
            </a:r>
            <a:r>
              <a:rPr lang="lo-LA" sz="1600" dirty="0">
                <a:effectLst/>
                <a:latin typeface="Arial" panose="020B0604020202020204" pitchFamily="34" charset="0"/>
                <a:ea typeface="Phetsarath OT" panose="02000500000000000001" pitchFamily="2" charset="2"/>
                <a:cs typeface="DokChampa" panose="020B0604020202020204" pitchFamily="34" charset="-34"/>
              </a:rPr>
              <a:t> </a:t>
            </a:r>
            <a:r>
              <a:rPr lang="en-US" sz="1600" dirty="0">
                <a:effectLst/>
                <a:latin typeface="Arial" panose="020B0604020202020204" pitchFamily="34" charset="0"/>
                <a:ea typeface="Phetsarath OT" panose="02000500000000000001" pitchFamily="2" charset="2"/>
                <a:cs typeface="DokChampa" panose="020B0604020202020204" pitchFamily="34" charset="-34"/>
              </a:rPr>
              <a:t>brought the maternal and child health project and collaborated with the department of hygiene and prevention of the Ministry of Health and Lao Women’s Union called “</a:t>
            </a:r>
            <a:r>
              <a:rPr lang="lo-LA" sz="1600" dirty="0">
                <a:latin typeface="Calibri" panose="020F0502020204030204" pitchFamily="34" charset="0"/>
                <a:ea typeface="Phetsarath OT" panose="02000500000000000001" pitchFamily="2" charset="2"/>
                <a:cs typeface="DokChampa" panose="020B0604020202020204" pitchFamily="34" charset="-34"/>
              </a:rPr>
              <a:t> </a:t>
            </a:r>
            <a:r>
              <a:rPr lang="en-US" sz="1600" dirty="0">
                <a:effectLst/>
                <a:latin typeface="Arial" panose="020B0604020202020204" pitchFamily="34" charset="0"/>
                <a:ea typeface="Phetsarath OT" panose="02000500000000000001" pitchFamily="2" charset="2"/>
                <a:cs typeface="DokChampa" panose="020B0604020202020204" pitchFamily="34" charset="-34"/>
              </a:rPr>
              <a:t>Safe Motherhood Project” implemented in 4 districts- Lar, </a:t>
            </a:r>
            <a:r>
              <a:rPr lang="en-US" sz="1600" dirty="0" err="1">
                <a:effectLst/>
                <a:latin typeface="Arial" panose="020B0604020202020204" pitchFamily="34" charset="0"/>
                <a:ea typeface="Phetsarath OT" panose="02000500000000000001" pitchFamily="2" charset="2"/>
                <a:cs typeface="DokChampa" panose="020B0604020202020204" pitchFamily="34" charset="-34"/>
              </a:rPr>
              <a:t>Namor</a:t>
            </a:r>
            <a:r>
              <a:rPr lang="en-US" sz="1600" dirty="0">
                <a:effectLst/>
                <a:latin typeface="Arial" panose="020B0604020202020204" pitchFamily="34" charset="0"/>
                <a:ea typeface="Phetsarath OT" panose="02000500000000000001" pitchFamily="2" charset="2"/>
                <a:cs typeface="DokChampa" panose="020B0604020202020204" pitchFamily="34" charset="-34"/>
              </a:rPr>
              <a:t>, Nga and </a:t>
            </a:r>
            <a:r>
              <a:rPr lang="en-US" sz="1600" dirty="0" err="1">
                <a:effectLst/>
                <a:latin typeface="Arial" panose="020B0604020202020204" pitchFamily="34" charset="0"/>
                <a:ea typeface="Phetsarath OT" panose="02000500000000000001" pitchFamily="2" charset="2"/>
                <a:cs typeface="DokChampa" panose="020B0604020202020204" pitchFamily="34" charset="-34"/>
              </a:rPr>
              <a:t>Pakbeng</a:t>
            </a:r>
            <a:r>
              <a:rPr lang="en-US" sz="1600" dirty="0">
                <a:effectLst/>
                <a:latin typeface="Arial" panose="020B0604020202020204" pitchFamily="34" charset="0"/>
                <a:ea typeface="Phetsarath OT" panose="02000500000000000001" pitchFamily="2" charset="2"/>
                <a:cs typeface="DokChampa" panose="020B0604020202020204" pitchFamily="34" charset="-34"/>
              </a:rPr>
              <a:t>, </a:t>
            </a:r>
            <a:r>
              <a:rPr lang="en-US" sz="1600" dirty="0" err="1">
                <a:effectLst/>
                <a:latin typeface="Arial" panose="020B0604020202020204" pitchFamily="34" charset="0"/>
                <a:ea typeface="Phetsarath OT" panose="02000500000000000001" pitchFamily="2" charset="2"/>
                <a:cs typeface="DokChampa" panose="020B0604020202020204" pitchFamily="34" charset="-34"/>
              </a:rPr>
              <a:t>Oudomxay</a:t>
            </a:r>
            <a:r>
              <a:rPr lang="en-US" sz="1600" dirty="0">
                <a:effectLst/>
                <a:latin typeface="Arial" panose="020B0604020202020204" pitchFamily="34" charset="0"/>
                <a:ea typeface="Phetsarath OT" panose="02000500000000000001" pitchFamily="2" charset="2"/>
                <a:cs typeface="DokChampa" panose="020B0604020202020204" pitchFamily="34" charset="-34"/>
              </a:rPr>
              <a:t> province since 2004, funded by the International Planned Parenthood Federation(IPPF) and then expanded to other provinces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2B0AB690-9253-83F2-6072-C598D26EA26B}"/>
              </a:ext>
            </a:extLst>
          </p:cNvPr>
          <p:cNvSpPr>
            <a:spLocks noGrp="1"/>
          </p:cNvSpPr>
          <p:nvPr>
            <p:ph type="sldNum" sz="quarter" idx="12"/>
          </p:nvPr>
        </p:nvSpPr>
        <p:spPr/>
        <p:txBody>
          <a:bodyPr/>
          <a:lstStyle/>
          <a:p>
            <a:fld id="{3A98EE3D-8CD1-4C3F-BD1C-C98C9596463C}" type="slidenum">
              <a:rPr lang="en-US" smtClean="0"/>
              <a:t>8</a:t>
            </a:fld>
            <a:endParaRPr lang="en-US" dirty="0"/>
          </a:p>
        </p:txBody>
      </p:sp>
      <p:pic>
        <p:nvPicPr>
          <p:cNvPr id="10" name="Picture 9">
            <a:extLst>
              <a:ext uri="{FF2B5EF4-FFF2-40B4-BE49-F238E27FC236}">
                <a16:creationId xmlns="" xmlns:a16="http://schemas.microsoft.com/office/drawing/2014/main" id="{E6D0369D-7978-94DA-4F5B-4C13F2EBC5AF}"/>
              </a:ext>
            </a:extLst>
          </p:cNvPr>
          <p:cNvPicPr>
            <a:picLocks noChangeAspect="1"/>
          </p:cNvPicPr>
          <p:nvPr/>
        </p:nvPicPr>
        <p:blipFill rotWithShape="1">
          <a:blip r:embed="rId2"/>
          <a:srcRect l="51136" t="7096" r="22263" b="55230"/>
          <a:stretch/>
        </p:blipFill>
        <p:spPr>
          <a:xfrm>
            <a:off x="7920562" y="674497"/>
            <a:ext cx="1571624" cy="166941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5762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7017B50-F187-9877-0731-0D684C12F96B}"/>
              </a:ext>
            </a:extLst>
          </p:cNvPr>
          <p:cNvSpPr>
            <a:spLocks noGrp="1"/>
          </p:cNvSpPr>
          <p:nvPr>
            <p:ph type="title"/>
          </p:nvPr>
        </p:nvSpPr>
        <p:spPr/>
        <p:txBody>
          <a:bodyPr/>
          <a:lstStyle/>
          <a:p>
            <a:endParaRPr lang="en-US" dirty="0">
              <a:solidFill>
                <a:srgbClr val="00B050"/>
              </a:solidFill>
            </a:endParaRPr>
          </a:p>
        </p:txBody>
      </p:sp>
      <p:sp>
        <p:nvSpPr>
          <p:cNvPr id="3" name="Content Placeholder 2">
            <a:extLst>
              <a:ext uri="{FF2B5EF4-FFF2-40B4-BE49-F238E27FC236}">
                <a16:creationId xmlns="" xmlns:a16="http://schemas.microsoft.com/office/drawing/2014/main" id="{90E9011B-A5FB-EBEC-C252-DDF60EB93E43}"/>
              </a:ext>
            </a:extLst>
          </p:cNvPr>
          <p:cNvSpPr>
            <a:spLocks noGrp="1"/>
          </p:cNvSpPr>
          <p:nvPr>
            <p:ph idx="1"/>
          </p:nvPr>
        </p:nvSpPr>
        <p:spPr>
          <a:xfrm>
            <a:off x="581193" y="2340864"/>
            <a:ext cx="5514808" cy="3634486"/>
          </a:xfrm>
        </p:spPr>
        <p:txBody>
          <a:bodyPr>
            <a:normAutofit lnSpcReduction="10000"/>
          </a:bodyPr>
          <a:lstStyle/>
          <a:p>
            <a:pPr marL="0" indent="0">
              <a:buNone/>
            </a:pPr>
            <a:r>
              <a:rPr lang="lo-LA" sz="1800" dirty="0">
                <a:effectLst/>
                <a:latin typeface="Calibri" panose="020F0502020204030204" pitchFamily="34" charset="0"/>
                <a:ea typeface="Calibri" panose="020F0502020204030204" pitchFamily="34" charset="0"/>
                <a:cs typeface="Phetsarath OT" panose="02000500000000000001" pitchFamily="2" charset="2"/>
              </a:rPr>
              <a:t>ໂຄງການດັ່ງກ່າວນີ້, ໄດ້ຮັບການສະໜັບສະໜູນເປັນຢ່າງດີ ຈາກ ສອງພາກສ່ວນ ຄື ກົມອະນາໄມ-ກັນພະຍາດ, ກະຊວງສາທາລະນະສຸກ ແລະ ສູກກາງ ສະຫະພັນແມ່ຍິງ ລາວ</a:t>
            </a:r>
            <a:endParaRPr lang="lo-LA" sz="1800" dirty="0">
              <a:latin typeface="Calibri" panose="020F0502020204030204" pitchFamily="34" charset="0"/>
              <a:ea typeface="Calibri" panose="020F0502020204030204" pitchFamily="34" charset="0"/>
              <a:cs typeface="Phetsarath OT" panose="02000500000000000001" pitchFamily="2" charset="2"/>
            </a:endParaRPr>
          </a:p>
          <a:p>
            <a:pPr>
              <a:buFont typeface="Wingdings" panose="05000000000000000000" pitchFamily="2"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ໃນນັ້ນ ທີ່ປຶກສາໂຄງການ ມາຈາກ ກະຊວງສາທາ ແລະ ສູນກາງສະຫະພັນ ແມ່ຍິງ ປະກອບ ມີ </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R="0" lvl="0">
              <a:lnSpc>
                <a:spcPct val="107000"/>
              </a:lnSpc>
              <a:spcBef>
                <a:spcPts val="0"/>
              </a:spcBef>
              <a:spcAft>
                <a:spcPts val="0"/>
              </a:spcAft>
              <a:buFont typeface="Wingdings" panose="05000000000000000000" pitchFamily="2"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ດຣ ບູນກວ້າງ ພິຈິດ ລັດຖະມົນຕີຊ່ວຍ ກະຊວງສາທາ ເປັນປະທານ</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R="0" lvl="0">
              <a:lnSpc>
                <a:spcPct val="107000"/>
              </a:lnSpc>
              <a:spcBef>
                <a:spcPts val="0"/>
              </a:spcBef>
              <a:spcAft>
                <a:spcPts val="0"/>
              </a:spcAft>
              <a:buFont typeface="Wingdings" panose="05000000000000000000" pitchFamily="2"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ນາງ ເຂັມເພັດ ພົນເສນາ ຮອງປະທານ ສູນກາງສະຫະພັນແມ່ນຍິງ ເປັນຮອງປະທານ</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R="0" lvl="0">
              <a:lnSpc>
                <a:spcPct val="107000"/>
              </a:lnSpc>
              <a:spcBef>
                <a:spcPts val="0"/>
              </a:spcBef>
              <a:spcAft>
                <a:spcPts val="800"/>
              </a:spcAft>
              <a:buFont typeface="Wingdings" panose="05000000000000000000" pitchFamily="2" charset="2"/>
              <a:buChar char="§"/>
            </a:pPr>
            <a:r>
              <a:rPr lang="lo-LA" sz="1800" dirty="0">
                <a:effectLst/>
                <a:latin typeface="Calibri" panose="020F0502020204030204" pitchFamily="34" charset="0"/>
                <a:ea typeface="Calibri" panose="020F0502020204030204" pitchFamily="34" charset="0"/>
                <a:cs typeface="Phetsarath OT" panose="02000500000000000001" pitchFamily="2" charset="2"/>
              </a:rPr>
              <a:t>ທ່ານ </a:t>
            </a:r>
            <a:r>
              <a:rPr lang="lo-LA" sz="1800" dirty="0">
                <a:latin typeface="Calibri" panose="020F0502020204030204" pitchFamily="34" charset="0"/>
                <a:ea typeface="Calibri" panose="020F0502020204030204" pitchFamily="34" charset="0"/>
                <a:cs typeface="Phetsarath OT" panose="02000500000000000001" pitchFamily="2" charset="2"/>
              </a:rPr>
              <a:t>ດຣ </a:t>
            </a:r>
            <a:r>
              <a:rPr lang="lo-LA" sz="1800" dirty="0">
                <a:effectLst/>
                <a:latin typeface="Calibri" panose="020F0502020204030204" pitchFamily="34" charset="0"/>
                <a:ea typeface="Calibri" panose="020F0502020204030204" pitchFamily="34" charset="0"/>
                <a:cs typeface="Phetsarath OT" panose="02000500000000000001" pitchFamily="2" charset="2"/>
              </a:rPr>
              <a:t>ດວງຈັນແກ້ວອາສາ ຫົວໜ້າກົມອານະໄມ-ກັນພະຍາດ ເປັນຮອງ</a:t>
            </a:r>
            <a:endParaRPr lang="en-US" sz="1800" dirty="0">
              <a:effectLst/>
              <a:latin typeface="Calibri" panose="020F0502020204030204" pitchFamily="34" charset="0"/>
              <a:ea typeface="Calibri" panose="020F0502020204030204" pitchFamily="34" charset="0"/>
              <a:cs typeface="Cordia New" panose="020B0304020202020204" pitchFamily="34" charset="-34"/>
            </a:endParaRPr>
          </a:p>
          <a:p>
            <a:pPr marL="0" indent="0">
              <a:buNone/>
            </a:pPr>
            <a:endParaRPr lang="en-US" sz="1800" dirty="0">
              <a:effectLst/>
              <a:latin typeface="Phetsarath OT" panose="02000500000000000001" pitchFamily="2" charset="2"/>
              <a:ea typeface="Phetsarath OT" panose="02000500000000000001" pitchFamily="2" charset="2"/>
              <a:cs typeface="Phetsarath OT" panose="02000500000000000001" pitchFamily="2" charset="2"/>
            </a:endParaRPr>
          </a:p>
        </p:txBody>
      </p:sp>
      <p:sp>
        <p:nvSpPr>
          <p:cNvPr id="4" name="TextBox 3">
            <a:extLst>
              <a:ext uri="{FF2B5EF4-FFF2-40B4-BE49-F238E27FC236}">
                <a16:creationId xmlns="" xmlns:a16="http://schemas.microsoft.com/office/drawing/2014/main" id="{B05C4D35-A9FB-899E-C11C-93AED7C007E8}"/>
              </a:ext>
            </a:extLst>
          </p:cNvPr>
          <p:cNvSpPr txBox="1"/>
          <p:nvPr/>
        </p:nvSpPr>
        <p:spPr>
          <a:xfrm>
            <a:off x="6266576" y="2273416"/>
            <a:ext cx="5050173" cy="3818418"/>
          </a:xfrm>
          <a:prstGeom prst="rect">
            <a:avLst/>
          </a:prstGeom>
          <a:noFill/>
        </p:spPr>
        <p:txBody>
          <a:bodyPr wrap="square" rtlCol="0">
            <a:spAutoFit/>
          </a:bodyPr>
          <a:lstStyle/>
          <a:p>
            <a:r>
              <a:rPr lang="en-US" sz="1600" dirty="0">
                <a:effectLst/>
                <a:latin typeface="Arial" panose="020B0604020202020204" pitchFamily="34" charset="0"/>
                <a:ea typeface="Phetsarath OT" panose="02000500000000000001" pitchFamily="2" charset="2"/>
                <a:cs typeface="Cordia New" panose="020B0304020202020204" pitchFamily="34" charset="-34"/>
              </a:rPr>
              <a:t>The project well cooperated and collaborated by 2 parties- the department of hygiene and prevention of the Ministry of Health, and Lao Women’s Union</a:t>
            </a:r>
            <a:endParaRPr lang="lo-LA" sz="1600" dirty="0">
              <a:effectLst/>
              <a:latin typeface="Arial" panose="020B0604020202020204" pitchFamily="34" charset="0"/>
              <a:ea typeface="Phetsarath OT" panose="02000500000000000001" pitchFamily="2" charset="2"/>
              <a:cs typeface="Cordia New" panose="020B0304020202020204" pitchFamily="34" charset="-34"/>
            </a:endParaRPr>
          </a:p>
          <a:p>
            <a:pPr marL="0" marR="0">
              <a:lnSpc>
                <a:spcPct val="107000"/>
              </a:lnSpc>
              <a:spcBef>
                <a:spcPts val="0"/>
              </a:spcBef>
              <a:spcAft>
                <a:spcPts val="800"/>
              </a:spcAft>
            </a:pPr>
            <a:r>
              <a:rPr lang="en-US" sz="1600" dirty="0">
                <a:effectLst/>
                <a:latin typeface="Arial" panose="020B0604020202020204" pitchFamily="34" charset="0"/>
                <a:ea typeface="Phetsarath OT" panose="02000500000000000001" pitchFamily="2" charset="2"/>
                <a:cs typeface="Cordia New" panose="020B0304020202020204" pitchFamily="34" charset="-34"/>
              </a:rPr>
              <a:t>The</a:t>
            </a:r>
            <a:r>
              <a:rPr lang="lo-LA" sz="1600" dirty="0">
                <a:effectLst/>
                <a:latin typeface="Arial" panose="020B0604020202020204" pitchFamily="34" charset="0"/>
                <a:ea typeface="Phetsarath OT" panose="02000500000000000001" pitchFamily="2" charset="2"/>
                <a:cs typeface="DokChampa" panose="020B0604020202020204" pitchFamily="34" charset="-34"/>
              </a:rPr>
              <a:t> </a:t>
            </a:r>
            <a:r>
              <a:rPr lang="en-US" sz="1600" dirty="0">
                <a:effectLst/>
                <a:latin typeface="Arial" panose="020B0604020202020204" pitchFamily="34" charset="0"/>
                <a:ea typeface="Phetsarath OT" panose="02000500000000000001" pitchFamily="2" charset="2"/>
                <a:cs typeface="DokChampa" panose="020B0604020202020204" pitchFamily="34" charset="-34"/>
              </a:rPr>
              <a:t>advisory board </a:t>
            </a:r>
            <a:r>
              <a:rPr lang="en-US" sz="1600" dirty="0">
                <a:effectLst/>
                <a:latin typeface="Arial" panose="020B0604020202020204" pitchFamily="34" charset="0"/>
                <a:ea typeface="Phetsarath OT" panose="02000500000000000001" pitchFamily="2" charset="2"/>
                <a:cs typeface="Cordia New" panose="020B0304020202020204" pitchFamily="34" charset="-34"/>
              </a:rPr>
              <a:t>from the Ministry of Health and Lao Women’s Union comprised </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600" dirty="0">
                <a:effectLst/>
                <a:latin typeface="Arial" panose="020B0604020202020204" pitchFamily="34" charset="0"/>
                <a:ea typeface="Phetsarath OT" panose="02000500000000000001" pitchFamily="2" charset="2"/>
                <a:cs typeface="Cordia New" panose="020B0304020202020204" pitchFamily="34" charset="-34"/>
              </a:rPr>
              <a:t>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Bounkouang</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Phichith</a:t>
            </a:r>
            <a:r>
              <a:rPr lang="en-US" sz="1600" dirty="0">
                <a:effectLst/>
                <a:latin typeface="Arial" panose="020B0604020202020204" pitchFamily="34" charset="0"/>
                <a:ea typeface="Phetsarath OT" panose="02000500000000000001" pitchFamily="2" charset="2"/>
                <a:cs typeface="Cordia New" panose="020B0304020202020204" pitchFamily="34" charset="-34"/>
              </a:rPr>
              <a:t>, assisting the prime ministry of health, chair of the project advisory board</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0"/>
              </a:spcAft>
              <a:buFont typeface="Symbol" panose="05050102010706020507" pitchFamily="18" charset="2"/>
              <a:buChar char=""/>
            </a:pPr>
            <a:r>
              <a:rPr lang="en-US" sz="1600" dirty="0" err="1">
                <a:effectLst/>
                <a:latin typeface="Arial" panose="020B0604020202020204" pitchFamily="34" charset="0"/>
                <a:ea typeface="Phetsarath OT" panose="02000500000000000001" pitchFamily="2" charset="2"/>
                <a:cs typeface="Cordia New" panose="020B0304020202020204" pitchFamily="34" charset="-34"/>
              </a:rPr>
              <a:t>Ms</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Khemphet</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Phonesena</a:t>
            </a:r>
            <a:r>
              <a:rPr lang="en-US" sz="1600" dirty="0">
                <a:effectLst/>
                <a:latin typeface="Arial" panose="020B0604020202020204" pitchFamily="34" charset="0"/>
                <a:ea typeface="Phetsarath OT" panose="02000500000000000001" pitchFamily="2" charset="2"/>
                <a:cs typeface="Cordia New" panose="020B0304020202020204" pitchFamily="34" charset="-34"/>
              </a:rPr>
              <a:t>, vice president of Lao Women’s Union, vice chair of the project advisory board</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a:p>
            <a:pPr marL="342900" marR="0" lvl="0" indent="-342900">
              <a:lnSpc>
                <a:spcPct val="107000"/>
              </a:lnSpc>
              <a:spcBef>
                <a:spcPts val="0"/>
              </a:spcBef>
              <a:spcAft>
                <a:spcPts val="800"/>
              </a:spcAft>
              <a:buFont typeface="Symbol" panose="05050102010706020507" pitchFamily="18" charset="2"/>
              <a:buChar char=""/>
            </a:pPr>
            <a:r>
              <a:rPr lang="en-US" sz="1600" dirty="0">
                <a:effectLst/>
                <a:latin typeface="Arial" panose="020B0604020202020204" pitchFamily="34" charset="0"/>
                <a:ea typeface="Phetsarath OT" panose="02000500000000000001" pitchFamily="2" charset="2"/>
                <a:cs typeface="Cordia New" panose="020B0304020202020204" pitchFamily="34" charset="-34"/>
              </a:rPr>
              <a:t>Dr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Douangchanh</a:t>
            </a:r>
            <a:r>
              <a:rPr lang="en-US" sz="1600" dirty="0">
                <a:effectLst/>
                <a:latin typeface="Arial" panose="020B0604020202020204" pitchFamily="34" charset="0"/>
                <a:ea typeface="Phetsarath OT" panose="02000500000000000001" pitchFamily="2" charset="2"/>
                <a:cs typeface="Cordia New" panose="020B0304020202020204" pitchFamily="34" charset="-34"/>
              </a:rPr>
              <a:t> </a:t>
            </a:r>
            <a:r>
              <a:rPr lang="en-US" sz="1600" dirty="0" err="1">
                <a:effectLst/>
                <a:latin typeface="Arial" panose="020B0604020202020204" pitchFamily="34" charset="0"/>
                <a:ea typeface="Phetsarath OT" panose="02000500000000000001" pitchFamily="2" charset="2"/>
                <a:cs typeface="Cordia New" panose="020B0304020202020204" pitchFamily="34" charset="-34"/>
              </a:rPr>
              <a:t>Keoasa</a:t>
            </a:r>
            <a:r>
              <a:rPr lang="en-US" sz="1600" dirty="0">
                <a:effectLst/>
                <a:latin typeface="Arial" panose="020B0604020202020204" pitchFamily="34" charset="0"/>
                <a:ea typeface="Phetsarath OT" panose="02000500000000000001" pitchFamily="2" charset="2"/>
                <a:cs typeface="Cordia New" panose="020B0304020202020204" pitchFamily="34" charset="-34"/>
              </a:rPr>
              <a:t>, general director of the department of hygiene and prevention, the ministry of health</a:t>
            </a:r>
            <a:endParaRPr lang="en-US" sz="1600" dirty="0">
              <a:effectLst/>
              <a:latin typeface="Calibri" panose="020F0502020204030204" pitchFamily="34" charset="0"/>
              <a:ea typeface="Calibri" panose="020F0502020204030204" pitchFamily="34" charset="0"/>
              <a:cs typeface="Cordia New" panose="020B0304020202020204" pitchFamily="34" charset="-34"/>
            </a:endParaRPr>
          </a:p>
        </p:txBody>
      </p:sp>
      <p:sp>
        <p:nvSpPr>
          <p:cNvPr id="5" name="Slide Number Placeholder 4">
            <a:extLst>
              <a:ext uri="{FF2B5EF4-FFF2-40B4-BE49-F238E27FC236}">
                <a16:creationId xmlns="" xmlns:a16="http://schemas.microsoft.com/office/drawing/2014/main" id="{EC9C29E9-17BA-FBE3-9EE1-80F35AABD58D}"/>
              </a:ext>
            </a:extLst>
          </p:cNvPr>
          <p:cNvSpPr>
            <a:spLocks noGrp="1"/>
          </p:cNvSpPr>
          <p:nvPr>
            <p:ph type="sldNum" sz="quarter" idx="12"/>
          </p:nvPr>
        </p:nvSpPr>
        <p:spPr/>
        <p:txBody>
          <a:bodyPr/>
          <a:lstStyle/>
          <a:p>
            <a:fld id="{3A98EE3D-8CD1-4C3F-BD1C-C98C9596463C}" type="slidenum">
              <a:rPr lang="en-US" smtClean="0"/>
              <a:t>9</a:t>
            </a:fld>
            <a:endParaRPr lang="en-US" dirty="0"/>
          </a:p>
        </p:txBody>
      </p:sp>
    </p:spTree>
    <p:extLst>
      <p:ext uri="{BB962C8B-B14F-4D97-AF65-F5344CB8AC3E}">
        <p14:creationId xmlns:p14="http://schemas.microsoft.com/office/powerpoint/2010/main" val="2413065584"/>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1E7CA09-9778-4414-AE97-8064B12DA3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289AE2-D2AE-49D1-AFAC-3A79F6794255}">
  <ds:schemaRefs>
    <ds:schemaRef ds:uri="http://schemas.microsoft.com/office/2006/metadata/properties"/>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http://purl.org/dc/elements/1.1/"/>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927BD4C1-B6B1-4715-ABF9-E660A51A4EA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{C67A08ED-427B-4BF8-954B-D1B37F389F6F}tf33552983_win32</Template>
  <TotalTime>1686</TotalTime>
  <Words>8279</Words>
  <Application>Microsoft Office PowerPoint</Application>
  <PresentationFormat>Widescreen</PresentationFormat>
  <Paragraphs>1948</Paragraphs>
  <Slides>38</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Calibri</vt:lpstr>
      <vt:lpstr>Cordia New</vt:lpstr>
      <vt:lpstr>DokChampa</vt:lpstr>
      <vt:lpstr>Franklin Gothic Book</vt:lpstr>
      <vt:lpstr>Franklin Gothic Demi</vt:lpstr>
      <vt:lpstr>Phetsarath OT</vt:lpstr>
      <vt:lpstr>Saysettha OT</vt:lpstr>
      <vt:lpstr>Symbol</vt:lpstr>
      <vt:lpstr>Wingdings</vt:lpstr>
      <vt:lpstr>Wingdings 2</vt:lpstr>
      <vt:lpstr>DividendVTI</vt:lpstr>
      <vt:lpstr>ປະຫວັດຄວາມເປັນມາຂອງສສສຄ pfha history</vt:lpstr>
      <vt:lpstr>ຄໍາຂອບໃຈ acknowledgement</vt:lpstr>
      <vt:lpstr>ຄໍາເຫັນຈາກປະທານ  President’s talk</vt:lpstr>
      <vt:lpstr>ຄໍາເຫັນຜູ້ຂຽນ  Author’s talk</vt:lpstr>
      <vt:lpstr>ສິ່ງທີ່ທ່ານຈະໄດ້ຮູ້ຈັກ! what is inside!</vt:lpstr>
      <vt:lpstr>ຄວາມເປັນມາ  timelines</vt:lpstr>
      <vt:lpstr>ການສ້າງຕັ້ງສະມາຄົມ  Establishment of PFHA </vt:lpstr>
      <vt:lpstr>ກ່ອນມາເປັນສະມາຄົມ  Before Establishment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ພາຍຫຼັງສ້າງຕັ້ງ  after establishment</vt:lpstr>
      <vt:lpstr>PowerPoint Presentation</vt:lpstr>
      <vt:lpstr>ຄູ່ຮ່ວມງານ ແລະຜູ້ໃຫ້ທຶນໄລຍະຜ່ານມາ past and current partners and donors</vt:lpstr>
      <vt:lpstr>ການພັດທະນາລະບົບພາຍໃນອົງກອນ organizational system development</vt:lpstr>
      <vt:lpstr>PowerPoint Presentation</vt:lpstr>
      <vt:lpstr>ເອກະສານຊ້ອນທ້າຍ Annex</vt:lpstr>
      <vt:lpstr>ເອກະສານຊ້ອນທ້າຍ 1 ລາຍຊື່ສະມາຊິກທັງໝົດ</vt:lpstr>
      <vt:lpstr>PowerPoint Presentation</vt:lpstr>
      <vt:lpstr>PowerPoint Presentation</vt:lpstr>
      <vt:lpstr>PowerPoint Presentation</vt:lpstr>
      <vt:lpstr>ເອກະສານຊ້ອນທ້າຍ 2 ລາຍຊື່ຄະນະບໍລິຫານສູງສຸດ ແຕ່ລະຊຸດ</vt:lpstr>
      <vt:lpstr>ເອກະສານຊ້ອນທ້າຍ 2 ກອງເລຂາ ແລະ ຄະນະກວດກາ</vt:lpstr>
      <vt:lpstr>ເອກະສານຊ້ອນທ້າຍ 3 ລາຍຊື່ພະນັກງານປະຈໍາ</vt:lpstr>
      <vt:lpstr>PowerPoint Presentation</vt:lpstr>
      <vt:lpstr>ເອກະສານຊ້ອນທ້າຍ 4 ລາຍຊື່ຜູ້ພັດທະນາອົງກອນ ຊ່ວຍສ້າງເຄື່ອງມື, ແລະ ປະດິດຄິດແຕ່ງ </vt:lpstr>
      <vt:lpstr>PowerPoint Presentation</vt:lpstr>
      <vt:lpstr>PowerPoint Presentation</vt:lpstr>
      <vt:lpstr>ເອກະສານຊ້ອນທ້າຍ 5 ລາຍຊທາ ແຜນງານ/ໂຄງການ ສສສຄ ແຕ່ມີ 2012-2022  </vt:lpstr>
      <vt:lpstr>PowerPoint Presentation</vt:lpstr>
      <vt:lpstr>PowerPoint Presentation</vt:lpstr>
      <vt:lpstr>ແຫຼ່ງຂໍ້ມູນ sources of information</vt:lpstr>
      <vt:lpstr>ຕິດຕາມ ສສສຄໄດ້ທີ່ follow us </vt:lpstr>
      <vt:lpstr>ຢ່າພາດອ່ານ! Don’t miss it!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ປະຫວັດຄວາມເປັນມາ history</dc:title>
  <dc:creator>IT</dc:creator>
  <cp:lastModifiedBy>Jing</cp:lastModifiedBy>
  <cp:revision>25</cp:revision>
  <dcterms:created xsi:type="dcterms:W3CDTF">2022-11-09T08:24:04Z</dcterms:created>
  <dcterms:modified xsi:type="dcterms:W3CDTF">2022-12-09T04:01:19Z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